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51" r:id="rId1"/>
  </p:sldMasterIdLst>
  <p:notesMasterIdLst>
    <p:notesMasterId r:id="rId26"/>
  </p:notesMasterIdLst>
  <p:handoutMasterIdLst>
    <p:handoutMasterId r:id="rId27"/>
  </p:handoutMasterIdLst>
  <p:sldIdLst>
    <p:sldId id="904" r:id="rId2"/>
    <p:sldId id="903" r:id="rId3"/>
    <p:sldId id="867" r:id="rId4"/>
    <p:sldId id="901" r:id="rId5"/>
    <p:sldId id="869" r:id="rId6"/>
    <p:sldId id="870" r:id="rId7"/>
    <p:sldId id="871" r:id="rId8"/>
    <p:sldId id="872" r:id="rId9"/>
    <p:sldId id="873" r:id="rId10"/>
    <p:sldId id="876" r:id="rId11"/>
    <p:sldId id="877" r:id="rId12"/>
    <p:sldId id="878" r:id="rId13"/>
    <p:sldId id="879" r:id="rId14"/>
    <p:sldId id="880" r:id="rId15"/>
    <p:sldId id="881" r:id="rId16"/>
    <p:sldId id="882" r:id="rId17"/>
    <p:sldId id="883" r:id="rId18"/>
    <p:sldId id="887" r:id="rId19"/>
    <p:sldId id="888" r:id="rId20"/>
    <p:sldId id="889" r:id="rId21"/>
    <p:sldId id="895" r:id="rId22"/>
    <p:sldId id="896" r:id="rId23"/>
    <p:sldId id="890" r:id="rId24"/>
    <p:sldId id="884" r:id="rId25"/>
  </p:sldIdLst>
  <p:sldSz cx="9144000" cy="6858000" type="screen4x3"/>
  <p:notesSz cx="6858000" cy="9144000"/>
  <p:kinsoku lang="ja-JP" invalStChars="、。，．・：；？！゛゜ヽヾゝゞ々ー’”）〕］｝〉》」』】°‰′″℃￠％ぁぃぅぇぉっゃゅょゎァィゥェォッャュョヮヵヶ!%),.:;?]}｡｣､･ｧｨｩｪｫｬｭｮｯｰﾞﾟ" invalEndChars="‘“（〔［｛〈《「『【￥＄$([\{｢￡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3333FF"/>
    <a:srgbClr val="CC0000"/>
    <a:srgbClr val="0033CC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62" autoAdjust="0"/>
    <p:restoredTop sz="94693" autoAdjust="0"/>
  </p:normalViewPr>
  <p:slideViewPr>
    <p:cSldViewPr>
      <p:cViewPr varScale="1">
        <p:scale>
          <a:sx n="66" d="100"/>
          <a:sy n="66" d="100"/>
        </p:scale>
        <p:origin x="1404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5" d="100"/>
          <a:sy n="55" d="100"/>
        </p:scale>
        <p:origin x="-2856" y="-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_rels/viewProps.xml.rels><?xml version="1.0" encoding="UTF-8" standalone="yes"?>
<Relationships xmlns="http://schemas.openxmlformats.org/package/2006/relationships"><Relationship Id="rId2" Type="http://schemas.openxmlformats.org/officeDocument/2006/relationships/slide" Target="slides/slide18.xml"/><Relationship Id="rId1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9350" y="692150"/>
            <a:ext cx="4559300" cy="3416300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51" name="Rectangle 3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7"/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fld id="{C7DE9161-8AC4-4DF0-9295-F275D9CD7DC6}" type="slidenum">
              <a:rPr lang="en-US" altLang="en-US"/>
              <a:pPr/>
              <a:t>1</a:t>
            </a:fld>
            <a:endParaRPr lang="en-US" altLang="en-US"/>
          </a:p>
        </p:txBody>
      </p:sp>
      <p:sp>
        <p:nvSpPr>
          <p:cNvPr id="51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/>
        </p:spPr>
      </p:sp>
      <p:sp>
        <p:nvSpPr>
          <p:cNvPr id="51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C95B3624-2AC8-416A-831C-6150B47980B1}" type="slidenum">
              <a:rPr lang="en-US" altLang="en-US" sz="2400"/>
              <a:pPr>
                <a:spcBef>
                  <a:spcPct val="0"/>
                </a:spcBef>
              </a:pPr>
              <a:t>3</a:t>
            </a:fld>
            <a:endParaRPr lang="en-US" altLang="en-US" sz="2400"/>
          </a:p>
        </p:txBody>
      </p:sp>
      <p:sp>
        <p:nvSpPr>
          <p:cNvPr id="8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/>
        </p:spPr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/>
        </p:spPr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/>
        </p:spPr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/>
        </p:spPr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/>
        </p:spPr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/>
        </p:spPr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/>
        </p:spPr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/>
        </p:spPr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7"/>
          <p:cNvSpPr>
            <a:spLocks noChangeShapeType="1"/>
          </p:cNvSpPr>
          <p:nvPr/>
        </p:nvSpPr>
        <p:spPr bwMode="auto">
          <a:xfrm>
            <a:off x="457200" y="2514600"/>
            <a:ext cx="8153400" cy="0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0000" tIns="46800" rIns="90000" bIns="46800" anchor="ctr"/>
          <a:lstStyle/>
          <a:p>
            <a:endParaRPr lang="en-US"/>
          </a:p>
        </p:txBody>
      </p:sp>
      <p:sp>
        <p:nvSpPr>
          <p:cNvPr id="11571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533400"/>
            <a:ext cx="7721600" cy="1905000"/>
          </a:xfrm>
        </p:spPr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11571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914400" y="3028950"/>
            <a:ext cx="6400800" cy="1771650"/>
          </a:xfrm>
        </p:spPr>
        <p:txBody>
          <a:bodyPr/>
          <a:lstStyle>
            <a:lvl1pPr marL="0" indent="0">
              <a:buFontTx/>
              <a:buNone/>
              <a:defRPr>
                <a:latin typeface="Arial Black" pitchFamily="34" charset="0"/>
              </a:defRPr>
            </a:lvl1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711200" y="6229350"/>
            <a:ext cx="1930400" cy="5143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50000"/>
              </a:spcBef>
              <a:defRPr sz="1400">
                <a:solidFill>
                  <a:srgbClr val="5E574E"/>
                </a:solidFill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3149600" y="6229350"/>
            <a:ext cx="2844800" cy="5143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0" hangingPunct="0">
              <a:spcBef>
                <a:spcPct val="50000"/>
              </a:spcBef>
              <a:defRPr sz="1400">
                <a:solidFill>
                  <a:srgbClr val="5E574E"/>
                </a:solidFill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6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6604000" y="6229350"/>
            <a:ext cx="1828800" cy="5143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50000"/>
              </a:spcBef>
              <a:defRPr sz="1400">
                <a:solidFill>
                  <a:srgbClr val="5E574E"/>
                </a:solidFill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559C0D37-3CF6-4CA3-8649-2523E052BA2A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41336641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218137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78600" y="152400"/>
            <a:ext cx="2057400" cy="6553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06400" y="152400"/>
            <a:ext cx="6019800" cy="6553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239784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6400" y="152400"/>
            <a:ext cx="8204200" cy="8382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066800"/>
            <a:ext cx="8178800" cy="5638800"/>
          </a:xfrm>
        </p:spPr>
        <p:txBody>
          <a:bodyPr/>
          <a:lstStyle/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5878646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854090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873460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066800"/>
            <a:ext cx="4013200" cy="5638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2800" y="1066800"/>
            <a:ext cx="4013200" cy="5638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075424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204585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584108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105675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435715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CA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077759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06400" y="152400"/>
            <a:ext cx="82042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066800"/>
            <a:ext cx="8178800" cy="563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Master text styles</a:t>
            </a:r>
          </a:p>
          <a:p>
            <a:pPr lvl="1"/>
            <a:r>
              <a:rPr lang="en-GB" altLang="en-US"/>
              <a:t>Second level</a:t>
            </a:r>
          </a:p>
          <a:p>
            <a:pPr lvl="2"/>
            <a:r>
              <a:rPr lang="en-GB" altLang="en-US"/>
              <a:t>Third level</a:t>
            </a:r>
          </a:p>
          <a:p>
            <a:pPr lvl="3"/>
            <a:r>
              <a:rPr lang="en-GB" altLang="en-US"/>
              <a:t>Fourth level</a:t>
            </a:r>
          </a:p>
          <a:p>
            <a:pPr lvl="4"/>
            <a:r>
              <a:rPr lang="en-GB" altLang="en-US"/>
              <a:t>Fifth level</a:t>
            </a:r>
          </a:p>
        </p:txBody>
      </p:sp>
      <p:sp>
        <p:nvSpPr>
          <p:cNvPr id="1028" name="Line 4"/>
          <p:cNvSpPr>
            <a:spLocks noChangeShapeType="1"/>
          </p:cNvSpPr>
          <p:nvPr/>
        </p:nvSpPr>
        <p:spPr bwMode="auto">
          <a:xfrm>
            <a:off x="457200" y="990600"/>
            <a:ext cx="8153400" cy="0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0000" tIns="46800" rIns="90000" bIns="46800" anchor="ctr"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399" r:id="rId1"/>
    <p:sldLayoutId id="2147484388" r:id="rId2"/>
    <p:sldLayoutId id="2147484389" r:id="rId3"/>
    <p:sldLayoutId id="2147484390" r:id="rId4"/>
    <p:sldLayoutId id="2147484391" r:id="rId5"/>
    <p:sldLayoutId id="2147484392" r:id="rId6"/>
    <p:sldLayoutId id="2147484393" r:id="rId7"/>
    <p:sldLayoutId id="2147484394" r:id="rId8"/>
    <p:sldLayoutId id="2147484395" r:id="rId9"/>
    <p:sldLayoutId id="2147484396" r:id="rId10"/>
    <p:sldLayoutId id="2147484397" r:id="rId11"/>
    <p:sldLayoutId id="2147484398" r:id="rId1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Arial Black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Arial Black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Arial Black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Arial Black" pitchFamily="34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Arial Black" pitchFamily="34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Arial Black" pitchFamily="34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Arial Black" pitchFamily="34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Arial Black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FF0000"/>
        </a:buClr>
        <a:buChar char="•"/>
        <a:defRPr kumimoji="1"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FF0000"/>
        </a:buClr>
        <a:buChar char="—"/>
        <a:defRPr kumimoji="1" sz="24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FF0000"/>
        </a:buClr>
        <a:buChar char="–"/>
        <a:defRPr kumimoji="1" sz="20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FF0000"/>
        </a:buClr>
        <a:buChar char="+"/>
        <a:defRPr kumimoji="1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FF0000"/>
        </a:buClr>
        <a:buChar char="o"/>
        <a:defRPr kumimoji="1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lr>
          <a:srgbClr val="FF0000"/>
        </a:buClr>
        <a:buChar char="o"/>
        <a:defRPr kumimoji="1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lr>
          <a:srgbClr val="FF0000"/>
        </a:buClr>
        <a:buChar char="o"/>
        <a:defRPr kumimoji="1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lr>
          <a:srgbClr val="FF0000"/>
        </a:buClr>
        <a:buChar char="o"/>
        <a:defRPr kumimoji="1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lr>
          <a:srgbClr val="FF0000"/>
        </a:buClr>
        <a:buChar char="o"/>
        <a:defRPr kumimoji="1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13" Type="http://schemas.openxmlformats.org/officeDocument/2006/relationships/image" Target="../media/image18.jpeg"/><Relationship Id="rId3" Type="http://schemas.openxmlformats.org/officeDocument/2006/relationships/image" Target="../media/image8.jpeg"/><Relationship Id="rId7" Type="http://schemas.openxmlformats.org/officeDocument/2006/relationships/image" Target="../media/image12.jpeg"/><Relationship Id="rId12" Type="http://schemas.openxmlformats.org/officeDocument/2006/relationships/image" Target="../media/image17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11" Type="http://schemas.openxmlformats.org/officeDocument/2006/relationships/image" Target="../media/image16.jpeg"/><Relationship Id="rId5" Type="http://schemas.openxmlformats.org/officeDocument/2006/relationships/image" Target="../media/image10.jpeg"/><Relationship Id="rId15" Type="http://schemas.openxmlformats.org/officeDocument/2006/relationships/image" Target="../media/image20.jpeg"/><Relationship Id="rId10" Type="http://schemas.openxmlformats.org/officeDocument/2006/relationships/image" Target="../media/image15.jpeg"/><Relationship Id="rId4" Type="http://schemas.openxmlformats.org/officeDocument/2006/relationships/image" Target="../media/image9.jpeg"/><Relationship Id="rId9" Type="http://schemas.openxmlformats.org/officeDocument/2006/relationships/image" Target="../media/image14.jpeg"/><Relationship Id="rId14" Type="http://schemas.openxmlformats.org/officeDocument/2006/relationships/image" Target="../media/image19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w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w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wmf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://hshehata.github.io/courses/zu/cse321b/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wmf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w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50825" y="260350"/>
            <a:ext cx="8523288" cy="6170613"/>
          </a:xfrm>
        </p:spPr>
        <p:txBody>
          <a:bodyPr/>
          <a:lstStyle/>
          <a:p>
            <a:pPr algn="ctr" eaLnBrk="1" hangingPunct="1">
              <a:lnSpc>
                <a:spcPct val="90000"/>
              </a:lnSpc>
            </a:pPr>
            <a:r>
              <a:rPr lang="en-US" altLang="en-US" sz="3200" dirty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CSE 321b</a:t>
            </a:r>
            <a:endParaRPr lang="ar-EG" altLang="en-US" sz="3200" dirty="0">
              <a:solidFill>
                <a:srgbClr val="FF33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eaLnBrk="1" hangingPunct="1">
              <a:lnSpc>
                <a:spcPct val="90000"/>
              </a:lnSpc>
            </a:pPr>
            <a:r>
              <a:rPr lang="en-US" altLang="en-US" sz="4800" dirty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Computer Organization (2)</a:t>
            </a:r>
            <a:endParaRPr lang="ar-SA" altLang="en-US" sz="4800" dirty="0">
              <a:solidFill>
                <a:srgbClr val="FF33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rtl="1" eaLnBrk="1" hangingPunct="1">
              <a:lnSpc>
                <a:spcPct val="90000"/>
              </a:lnSpc>
            </a:pPr>
            <a:r>
              <a:rPr lang="ar-EG" altLang="en-US" sz="4800" dirty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تنظيم</a:t>
            </a:r>
            <a:r>
              <a:rPr lang="ar-SA" altLang="en-US" sz="4800" dirty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الحاسب (</a:t>
            </a:r>
            <a:r>
              <a:rPr lang="ar-EG" altLang="en-US" sz="4800" dirty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ar-SA" altLang="en-US" sz="4800" dirty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ar-EG" altLang="en-US" sz="4800" dirty="0">
                <a:solidFill>
                  <a:srgbClr val="FF3300"/>
                </a:solidFill>
                <a:cs typeface="Arial" panose="020B0604020202020204" pitchFamily="34" charset="0"/>
              </a:rPr>
              <a:t> </a:t>
            </a:r>
            <a:endParaRPr lang="ar-SA" altLang="en-US" sz="4800" dirty="0">
              <a:solidFill>
                <a:srgbClr val="FF3300"/>
              </a:solidFill>
              <a:cs typeface="Arial" panose="020B0604020202020204" pitchFamily="34" charset="0"/>
            </a:endParaRPr>
          </a:p>
          <a:p>
            <a:pPr eaLnBrk="1" hangingPunct="1">
              <a:lnSpc>
                <a:spcPct val="90000"/>
              </a:lnSpc>
            </a:pPr>
            <a:endParaRPr lang="en-US" altLang="en-US" sz="4000" dirty="0">
              <a:solidFill>
                <a:srgbClr val="FF3300"/>
              </a:solidFill>
              <a:cs typeface="Arial" panose="020B0604020202020204" pitchFamily="34" charset="0"/>
            </a:endParaRPr>
          </a:p>
          <a:p>
            <a:pPr algn="ctr" eaLnBrk="1" hangingPunct="1">
              <a:lnSpc>
                <a:spcPct val="90000"/>
              </a:lnSpc>
            </a:pPr>
            <a:r>
              <a:rPr lang="ar-EG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en-US" sz="3200" baseline="30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rd</a:t>
            </a:r>
            <a:r>
              <a:rPr lang="en-US" altLang="en-US" sz="32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year, Computer Engineering</a:t>
            </a:r>
          </a:p>
          <a:p>
            <a:pPr algn="ctr" eaLnBrk="1" hangingPunct="1">
              <a:lnSpc>
                <a:spcPct val="90000"/>
              </a:lnSpc>
            </a:pPr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Winter 2017</a:t>
            </a:r>
          </a:p>
          <a:p>
            <a:pPr algn="ctr" eaLnBrk="1" hangingPunct="1">
              <a:lnSpc>
                <a:spcPct val="90000"/>
              </a:lnSpc>
            </a:pPr>
            <a:r>
              <a:rPr lang="en-US" alt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Lecture #8</a:t>
            </a:r>
          </a:p>
          <a:p>
            <a:pPr algn="ctr" eaLnBrk="1" hangingPunct="1">
              <a:lnSpc>
                <a:spcPct val="90000"/>
              </a:lnSpc>
            </a:pPr>
            <a:endParaRPr lang="en-US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eaLnBrk="1" hangingPunct="1">
              <a:lnSpc>
                <a:spcPct val="90000"/>
              </a:lnSpc>
            </a:pPr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Dr. Hazem Ibrahim </a:t>
            </a:r>
            <a:r>
              <a:rPr lang="en-US" alt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Shehata</a:t>
            </a:r>
            <a:endParaRPr lang="en-US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eaLnBrk="1" hangingPunct="1">
              <a:lnSpc>
                <a:spcPct val="90000"/>
              </a:lnSpc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Dept. of Computer &amp; Systems Engineering</a:t>
            </a:r>
          </a:p>
          <a:p>
            <a:pPr algn="ctr" eaLnBrk="1" hangingPunct="1">
              <a:lnSpc>
                <a:spcPct val="90000"/>
              </a:lnSpc>
            </a:pPr>
            <a:endParaRPr lang="en-US" alt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eaLnBrk="1" hangingPunct="1">
              <a:lnSpc>
                <a:spcPct val="90000"/>
              </a:lnSpc>
            </a:pPr>
            <a:r>
              <a:rPr lang="en-US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Credits to Dr. Ahmed Abdul-</a:t>
            </a:r>
            <a:r>
              <a:rPr lang="en-US" alt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Monem</a:t>
            </a:r>
            <a:r>
              <a:rPr lang="en-US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Ahmed for the slides</a:t>
            </a:r>
          </a:p>
        </p:txBody>
      </p:sp>
      <p:pic>
        <p:nvPicPr>
          <p:cNvPr id="4099" name="Picture 5" descr="circuitBoar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75" y="2908300"/>
            <a:ext cx="1293813" cy="194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5" descr="circuitBoar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8850" y="2921000"/>
            <a:ext cx="1293813" cy="194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Signed Multiplication Algorithm #1</a:t>
            </a:r>
          </a:p>
        </p:txBody>
      </p:sp>
      <p:sp>
        <p:nvSpPr>
          <p:cNvPr id="4813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Arial Black" panose="020B0A04020102020204" pitchFamily="34" charset="0"/>
              <a:buAutoNum type="arabicPeriod"/>
            </a:pPr>
            <a:r>
              <a:rPr lang="en-US" altLang="en-US"/>
              <a:t>Convert multiplicand (M) &amp; multiplier (Q) to their absolute (positive) values |M| &amp; |Q|.</a:t>
            </a:r>
          </a:p>
          <a:p>
            <a:pPr marL="514350" indent="-514350">
              <a:buFont typeface="Arial Black" panose="020B0A04020102020204" pitchFamily="34" charset="0"/>
              <a:buAutoNum type="arabicPeriod"/>
            </a:pPr>
            <a:r>
              <a:rPr lang="en-US" altLang="en-US"/>
              <a:t>Run the unsigned multiplication algorithm on |M| &amp; |Q| to obtain the final product (P).</a:t>
            </a:r>
          </a:p>
          <a:p>
            <a:pPr marL="514350" indent="-514350">
              <a:buFont typeface="Arial Black" panose="020B0A04020102020204" pitchFamily="34" charset="0"/>
              <a:buAutoNum type="arabicPeriod"/>
            </a:pPr>
            <a:r>
              <a:rPr lang="en-US" altLang="en-US"/>
              <a:t>Adjust the sign of P (by 2’s complementation where needed) according to the following rule:</a:t>
            </a:r>
          </a:p>
          <a:p>
            <a:pPr marL="722313" lvl="1" indent="-322263">
              <a:buFont typeface="Wingdings" panose="05000000000000000000" pitchFamily="2" charset="2"/>
              <a:buChar char="Ø"/>
            </a:pPr>
            <a:r>
              <a:rPr lang="en-US" altLang="en-US"/>
              <a:t>sign(P) = sign(M) X sign(Q)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Signed Multiplication Algorithm #2</a:t>
            </a:r>
            <a:br>
              <a:rPr lang="en-US" altLang="en-US" dirty="0"/>
            </a:br>
            <a:r>
              <a:rPr lang="en-US" altLang="en-US" dirty="0"/>
              <a:t>(Booth’s Algorithm)</a:t>
            </a:r>
          </a:p>
        </p:txBody>
      </p:sp>
      <p:sp>
        <p:nvSpPr>
          <p:cNvPr id="959491" name="Text Box 3"/>
          <p:cNvSpPr txBox="1">
            <a:spLocks noChangeArrowheads="1"/>
          </p:cNvSpPr>
          <p:nvPr/>
        </p:nvSpPr>
        <p:spPr bwMode="auto">
          <a:xfrm>
            <a:off x="511175" y="1268413"/>
            <a:ext cx="2185988" cy="1014412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lvl1pPr>
              <a:spcBef>
                <a:spcPct val="20000"/>
              </a:spcBef>
              <a:buClr>
                <a:srgbClr val="FF0000"/>
              </a:buClr>
              <a:buChar char="•"/>
              <a:defRPr kumimoji="1"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Char char="—"/>
              <a:defRPr kumimoji="1"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+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kumimoji="0" lang="en-US" altLang="en-US" sz="2400">
                <a:latin typeface="Arial" panose="020B0604020202020204" pitchFamily="34" charset="0"/>
              </a:rPr>
              <a:t>   </a:t>
            </a:r>
            <a:r>
              <a:rPr kumimoji="0" lang="en-US" altLang="en-US" sz="2400" b="1">
                <a:latin typeface="Arial" panose="020B0604020202020204" pitchFamily="34" charset="0"/>
              </a:rPr>
              <a:t>0 1 0 1 1 0 1</a:t>
            </a:r>
          </a:p>
          <a:p>
            <a:pPr>
              <a:spcBef>
                <a:spcPct val="50000"/>
              </a:spcBef>
              <a:buClrTx/>
              <a:buFontTx/>
              <a:buNone/>
            </a:pPr>
            <a:r>
              <a:rPr kumimoji="0" lang="en-US" altLang="en-US" sz="1800">
                <a:latin typeface="Arial" panose="020B0604020202020204" pitchFamily="34" charset="0"/>
              </a:rPr>
              <a:t>X</a:t>
            </a:r>
            <a:r>
              <a:rPr kumimoji="0" lang="en-US" altLang="en-US" sz="2400">
                <a:latin typeface="Arial" panose="020B0604020202020204" pitchFamily="34" charset="0"/>
              </a:rPr>
              <a:t> </a:t>
            </a:r>
            <a:r>
              <a:rPr kumimoji="0" lang="en-US" altLang="en-US" sz="1200">
                <a:latin typeface="Arial" panose="020B0604020202020204" pitchFamily="34" charset="0"/>
              </a:rPr>
              <a:t> </a:t>
            </a:r>
            <a:r>
              <a:rPr kumimoji="0" lang="en-US" altLang="en-US" sz="2400" b="1">
                <a:solidFill>
                  <a:srgbClr val="FF0000"/>
                </a:solidFill>
                <a:latin typeface="Arial" panose="020B0604020202020204" pitchFamily="34" charset="0"/>
              </a:rPr>
              <a:t>0 0 1 1 1 1 0</a:t>
            </a:r>
            <a:endParaRPr kumimoji="0" lang="en-US" altLang="en-US" sz="2400">
              <a:latin typeface="Arial" panose="020B0604020202020204" pitchFamily="34" charset="0"/>
            </a:endParaRPr>
          </a:p>
        </p:txBody>
      </p:sp>
      <p:sp>
        <p:nvSpPr>
          <p:cNvPr id="959492" name="Text Box 4"/>
          <p:cNvSpPr txBox="1">
            <a:spLocks noChangeArrowheads="1"/>
          </p:cNvSpPr>
          <p:nvPr/>
        </p:nvSpPr>
        <p:spPr bwMode="auto">
          <a:xfrm>
            <a:off x="3241675" y="1662113"/>
            <a:ext cx="2305050" cy="795337"/>
          </a:xfrm>
          <a:prstGeom prst="rect">
            <a:avLst/>
          </a:prstGeom>
          <a:solidFill>
            <a:srgbClr val="99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lvl1pPr>
              <a:spcBef>
                <a:spcPct val="20000"/>
              </a:spcBef>
              <a:buClr>
                <a:srgbClr val="FF0000"/>
              </a:buClr>
              <a:buChar char="•"/>
              <a:defRPr kumimoji="1"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Char char="—"/>
              <a:defRPr kumimoji="1"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+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lnSpc>
                <a:spcPct val="70000"/>
              </a:lnSpc>
              <a:spcBef>
                <a:spcPct val="50000"/>
              </a:spcBef>
              <a:buClrTx/>
              <a:buFontTx/>
              <a:buNone/>
            </a:pPr>
            <a:r>
              <a:rPr kumimoji="0" lang="en-US" altLang="en-US" sz="2400" b="1">
                <a:solidFill>
                  <a:srgbClr val="0033CC"/>
                </a:solidFill>
                <a:latin typeface="Arial" panose="020B0604020202020204" pitchFamily="34" charset="0"/>
              </a:rPr>
              <a:t>   </a:t>
            </a:r>
            <a:r>
              <a:rPr kumimoji="0" lang="en-US" altLang="en-US" sz="2400" b="1">
                <a:solidFill>
                  <a:srgbClr val="FF0000"/>
                </a:solidFill>
                <a:latin typeface="Arial" panose="020B0604020202020204" pitchFamily="34" charset="0"/>
              </a:rPr>
              <a:t>0 1 0 0 0 0 0</a:t>
            </a:r>
          </a:p>
          <a:p>
            <a:pPr>
              <a:lnSpc>
                <a:spcPct val="70000"/>
              </a:lnSpc>
              <a:spcBef>
                <a:spcPct val="50000"/>
              </a:spcBef>
              <a:buClrTx/>
              <a:buFontTx/>
              <a:buNone/>
            </a:pPr>
            <a:r>
              <a:rPr kumimoji="0" lang="en-US" altLang="en-US" sz="2400" b="1">
                <a:solidFill>
                  <a:srgbClr val="FF0000"/>
                </a:solidFill>
                <a:latin typeface="Arial" panose="020B0604020202020204" pitchFamily="34" charset="0"/>
              </a:rPr>
              <a:t>– 0 0 0 0 0 1 0</a:t>
            </a:r>
          </a:p>
        </p:txBody>
      </p:sp>
      <p:sp>
        <p:nvSpPr>
          <p:cNvPr id="959493" name="AutoShape 5"/>
          <p:cNvSpPr>
            <a:spLocks noChangeArrowheads="1"/>
          </p:cNvSpPr>
          <p:nvPr/>
        </p:nvSpPr>
        <p:spPr bwMode="auto">
          <a:xfrm>
            <a:off x="5546725" y="1916113"/>
            <a:ext cx="503238" cy="287337"/>
          </a:xfrm>
          <a:prstGeom prst="rightArrow">
            <a:avLst>
              <a:gd name="adj1" fmla="val 50000"/>
              <a:gd name="adj2" fmla="val 43785"/>
            </a:avLst>
          </a:prstGeom>
          <a:solidFill>
            <a:srgbClr val="33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>
            <a:lvl1pPr>
              <a:spcBef>
                <a:spcPct val="20000"/>
              </a:spcBef>
              <a:buClr>
                <a:srgbClr val="FF0000"/>
              </a:buClr>
              <a:buChar char="•"/>
              <a:defRPr kumimoji="1"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Char char="—"/>
              <a:defRPr kumimoji="1"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+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kumimoji="0"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959494" name="Text Box 6"/>
          <p:cNvSpPr txBox="1">
            <a:spLocks noChangeArrowheads="1"/>
          </p:cNvSpPr>
          <p:nvPr/>
        </p:nvSpPr>
        <p:spPr bwMode="auto">
          <a:xfrm>
            <a:off x="6072188" y="1873250"/>
            <a:ext cx="2892425" cy="357188"/>
          </a:xfrm>
          <a:prstGeom prst="rect">
            <a:avLst/>
          </a:prstGeom>
          <a:solidFill>
            <a:srgbClr val="99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lvl1pPr>
              <a:spcBef>
                <a:spcPct val="20000"/>
              </a:spcBef>
              <a:buClr>
                <a:srgbClr val="FF0000"/>
              </a:buClr>
              <a:buChar char="•"/>
              <a:defRPr kumimoji="1"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Char char="—"/>
              <a:defRPr kumimoji="1"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+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lnSpc>
                <a:spcPct val="70000"/>
              </a:lnSpc>
              <a:spcBef>
                <a:spcPct val="50000"/>
              </a:spcBef>
              <a:buClrTx/>
              <a:buFontTx/>
              <a:buNone/>
            </a:pPr>
            <a:r>
              <a:rPr kumimoji="0" lang="en-US" altLang="en-US" sz="2400" b="1">
                <a:solidFill>
                  <a:srgbClr val="FF0000"/>
                </a:solidFill>
                <a:latin typeface="Arial" panose="020B0604020202020204" pitchFamily="34" charset="0"/>
              </a:rPr>
              <a:t>0  +1  0  0  0  –1  0</a:t>
            </a:r>
          </a:p>
        </p:txBody>
      </p:sp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971550" y="2468563"/>
            <a:ext cx="7056438" cy="4273550"/>
            <a:chOff x="612" y="1555"/>
            <a:chExt cx="4445" cy="2692"/>
          </a:xfrm>
        </p:grpSpPr>
        <p:pic>
          <p:nvPicPr>
            <p:cNvPr id="23563" name="Picture 8" descr="P2130004"/>
            <p:cNvPicPr>
              <a:picLocks noChangeAspect="1" noChangeArrowheads="1"/>
            </p:cNvPicPr>
            <p:nvPr/>
          </p:nvPicPr>
          <p:blipFill>
            <a:blip r:embed="rId2">
              <a:grayscl/>
              <a:biLevel thresh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871" t="19411" r="17381" b="32292"/>
            <a:stretch>
              <a:fillRect/>
            </a:stretch>
          </p:blipFill>
          <p:spPr bwMode="auto">
            <a:xfrm>
              <a:off x="612" y="1555"/>
              <a:ext cx="4218" cy="26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3564" name="Rectangle 9"/>
            <p:cNvSpPr>
              <a:spLocks noChangeArrowheads="1"/>
            </p:cNvSpPr>
            <p:nvPr/>
          </p:nvSpPr>
          <p:spPr bwMode="auto">
            <a:xfrm>
              <a:off x="612" y="1661"/>
              <a:ext cx="2177" cy="27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>
              <a:lvl1pPr>
                <a:spcBef>
                  <a:spcPct val="20000"/>
                </a:spcBef>
                <a:buClr>
                  <a:srgbClr val="FF0000"/>
                </a:buClr>
                <a:buChar char="•"/>
                <a:defRPr kumimoji="1"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FF0000"/>
                </a:buClr>
                <a:buChar char="—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FF0000"/>
                </a:buClr>
                <a:buChar char="–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FF0000"/>
                </a:buClr>
                <a:buChar char="+"/>
                <a:defRPr kumimoji="1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FF0000"/>
                </a:buClr>
                <a:buChar char="o"/>
                <a:defRPr kumimoji="1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o"/>
                <a:defRPr kumimoji="1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o"/>
                <a:defRPr kumimoji="1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o"/>
                <a:defRPr kumimoji="1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o"/>
                <a:defRPr kumimoji="1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kumimoji="0"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23565" name="Rectangle 10"/>
            <p:cNvSpPr>
              <a:spLocks noChangeArrowheads="1"/>
            </p:cNvSpPr>
            <p:nvPr/>
          </p:nvSpPr>
          <p:spPr bwMode="auto">
            <a:xfrm flipV="1">
              <a:off x="2831" y="1834"/>
              <a:ext cx="182" cy="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>
              <a:lvl1pPr>
                <a:spcBef>
                  <a:spcPct val="20000"/>
                </a:spcBef>
                <a:buClr>
                  <a:srgbClr val="FF0000"/>
                </a:buClr>
                <a:buChar char="•"/>
                <a:defRPr kumimoji="1"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FF0000"/>
                </a:buClr>
                <a:buChar char="—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FF0000"/>
                </a:buClr>
                <a:buChar char="–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FF0000"/>
                </a:buClr>
                <a:buChar char="+"/>
                <a:defRPr kumimoji="1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FF0000"/>
                </a:buClr>
                <a:buChar char="o"/>
                <a:defRPr kumimoji="1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o"/>
                <a:defRPr kumimoji="1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o"/>
                <a:defRPr kumimoji="1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o"/>
                <a:defRPr kumimoji="1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o"/>
                <a:defRPr kumimoji="1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kumimoji="0"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23566" name="Rectangle 11"/>
            <p:cNvSpPr>
              <a:spLocks noChangeArrowheads="1"/>
            </p:cNvSpPr>
            <p:nvPr/>
          </p:nvSpPr>
          <p:spPr bwMode="auto">
            <a:xfrm>
              <a:off x="4332" y="2659"/>
              <a:ext cx="725" cy="12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>
              <a:lvl1pPr>
                <a:spcBef>
                  <a:spcPct val="20000"/>
                </a:spcBef>
                <a:buClr>
                  <a:srgbClr val="FF0000"/>
                </a:buClr>
                <a:buChar char="•"/>
                <a:defRPr kumimoji="1"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FF0000"/>
                </a:buClr>
                <a:buChar char="—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FF0000"/>
                </a:buClr>
                <a:buChar char="–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FF0000"/>
                </a:buClr>
                <a:buChar char="+"/>
                <a:defRPr kumimoji="1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FF0000"/>
                </a:buClr>
                <a:buChar char="o"/>
                <a:defRPr kumimoji="1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o"/>
                <a:defRPr kumimoji="1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o"/>
                <a:defRPr kumimoji="1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o"/>
                <a:defRPr kumimoji="1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o"/>
                <a:defRPr kumimoji="1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kumimoji="0"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23567" name="Rectangle 12"/>
            <p:cNvSpPr>
              <a:spLocks noChangeArrowheads="1"/>
            </p:cNvSpPr>
            <p:nvPr/>
          </p:nvSpPr>
          <p:spPr bwMode="auto">
            <a:xfrm>
              <a:off x="3243" y="3385"/>
              <a:ext cx="725" cy="45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>
              <a:lvl1pPr>
                <a:spcBef>
                  <a:spcPct val="20000"/>
                </a:spcBef>
                <a:buClr>
                  <a:srgbClr val="FF0000"/>
                </a:buClr>
                <a:buChar char="•"/>
                <a:defRPr kumimoji="1"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FF0000"/>
                </a:buClr>
                <a:buChar char="—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FF0000"/>
                </a:buClr>
                <a:buChar char="–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FF0000"/>
                </a:buClr>
                <a:buChar char="+"/>
                <a:defRPr kumimoji="1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FF0000"/>
                </a:buClr>
                <a:buChar char="o"/>
                <a:defRPr kumimoji="1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o"/>
                <a:defRPr kumimoji="1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o"/>
                <a:defRPr kumimoji="1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o"/>
                <a:defRPr kumimoji="1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o"/>
                <a:defRPr kumimoji="1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kumimoji="0" lang="en-US" altLang="en-US" sz="2400">
                <a:latin typeface="Times New Roman" panose="02020603050405020304" pitchFamily="18" charset="0"/>
              </a:endParaRPr>
            </a:p>
          </p:txBody>
        </p:sp>
      </p:grpSp>
      <p:sp>
        <p:nvSpPr>
          <p:cNvPr id="959501" name="Text Box 13"/>
          <p:cNvSpPr txBox="1">
            <a:spLocks noChangeArrowheads="1"/>
          </p:cNvSpPr>
          <p:nvPr/>
        </p:nvSpPr>
        <p:spPr bwMode="auto">
          <a:xfrm>
            <a:off x="3578225" y="1255713"/>
            <a:ext cx="15843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ct val="20000"/>
              </a:spcBef>
              <a:buClr>
                <a:srgbClr val="FF0000"/>
              </a:buClr>
              <a:buChar char="•"/>
              <a:defRPr kumimoji="1"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Char char="—"/>
              <a:defRPr kumimoji="1"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+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50000"/>
              </a:spcBef>
              <a:buClrTx/>
              <a:buFontTx/>
              <a:buNone/>
            </a:pPr>
            <a:r>
              <a:rPr kumimoji="0" lang="en-US" altLang="en-US" sz="2400">
                <a:latin typeface="Arial" panose="020B0604020202020204" pitchFamily="34" charset="0"/>
              </a:rPr>
              <a:t>Multiplier</a:t>
            </a:r>
          </a:p>
        </p:txBody>
      </p:sp>
      <p:sp>
        <p:nvSpPr>
          <p:cNvPr id="959502" name="Text Box 14"/>
          <p:cNvSpPr txBox="1">
            <a:spLocks noChangeArrowheads="1"/>
          </p:cNvSpPr>
          <p:nvPr/>
        </p:nvSpPr>
        <p:spPr bwMode="auto">
          <a:xfrm>
            <a:off x="6488113" y="1471613"/>
            <a:ext cx="15843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ct val="20000"/>
              </a:spcBef>
              <a:buClr>
                <a:srgbClr val="FF0000"/>
              </a:buClr>
              <a:buChar char="•"/>
              <a:defRPr kumimoji="1"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Char char="—"/>
              <a:defRPr kumimoji="1"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+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50000"/>
              </a:spcBef>
              <a:buClrTx/>
              <a:buFontTx/>
              <a:buNone/>
            </a:pPr>
            <a:r>
              <a:rPr kumimoji="0" lang="en-US" altLang="en-US" sz="2400">
                <a:latin typeface="Arial" panose="020B0604020202020204" pitchFamily="34" charset="0"/>
              </a:rPr>
              <a:t>Multiplier</a:t>
            </a:r>
          </a:p>
        </p:txBody>
      </p:sp>
      <p:sp>
        <p:nvSpPr>
          <p:cNvPr id="959503" name="AutoShape 15"/>
          <p:cNvSpPr>
            <a:spLocks noChangeArrowheads="1"/>
          </p:cNvSpPr>
          <p:nvPr/>
        </p:nvSpPr>
        <p:spPr bwMode="auto">
          <a:xfrm>
            <a:off x="2627313" y="1930400"/>
            <a:ext cx="601662" cy="287338"/>
          </a:xfrm>
          <a:prstGeom prst="rightArrow">
            <a:avLst>
              <a:gd name="adj1" fmla="val 50000"/>
              <a:gd name="adj2" fmla="val 52348"/>
            </a:avLst>
          </a:prstGeom>
          <a:solidFill>
            <a:srgbClr val="33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>
            <a:lvl1pPr>
              <a:spcBef>
                <a:spcPct val="20000"/>
              </a:spcBef>
              <a:buClr>
                <a:srgbClr val="FF0000"/>
              </a:buClr>
              <a:buChar char="•"/>
              <a:defRPr kumimoji="1"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Char char="—"/>
              <a:defRPr kumimoji="1"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+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kumimoji="0" lang="en-US" altLang="en-US" sz="24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9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9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9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9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9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9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9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9491" grpId="0" animBg="1"/>
      <p:bldP spid="959492" grpId="0" animBg="1"/>
      <p:bldP spid="959493" grpId="0" animBg="1"/>
      <p:bldP spid="959494" grpId="0" animBg="1"/>
      <p:bldP spid="959501" grpId="0"/>
      <p:bldP spid="959502" grpId="0"/>
      <p:bldP spid="95950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0514" name="Picture 2" descr="P2130005"/>
          <p:cNvPicPr>
            <a:picLocks noChangeAspect="1" noChangeArrowheads="1"/>
          </p:cNvPicPr>
          <p:nvPr/>
        </p:nvPicPr>
        <p:blipFill>
          <a:blip r:embed="rId2">
            <a:lum bright="6000" contrast="48000"/>
            <a:grayscl/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63" t="29063" r="27599" b="59320"/>
          <a:stretch>
            <a:fillRect/>
          </a:stretch>
        </p:blipFill>
        <p:spPr bwMode="auto">
          <a:xfrm>
            <a:off x="3203575" y="1125538"/>
            <a:ext cx="3168650" cy="935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60515" name="Picture 3" descr="P2130007"/>
          <p:cNvPicPr>
            <a:picLocks noChangeAspect="1" noChangeArrowheads="1"/>
          </p:cNvPicPr>
          <p:nvPr/>
        </p:nvPicPr>
        <p:blipFill>
          <a:blip r:embed="rId3">
            <a:lum contrast="18000"/>
            <a:grayscl/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88" t="35521" r="14407" b="58424"/>
          <a:stretch>
            <a:fillRect/>
          </a:stretch>
        </p:blipFill>
        <p:spPr bwMode="auto">
          <a:xfrm>
            <a:off x="323850" y="5281613"/>
            <a:ext cx="82804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60516" name="Picture 4" descr="P2130005"/>
          <p:cNvPicPr>
            <a:picLocks noChangeAspect="1" noChangeArrowheads="1"/>
          </p:cNvPicPr>
          <p:nvPr/>
        </p:nvPicPr>
        <p:blipFill>
          <a:blip r:embed="rId4">
            <a:lum bright="6000" contrast="48000"/>
            <a:grayscl/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12" t="39792" r="28265" b="55731"/>
          <a:stretch>
            <a:fillRect/>
          </a:stretch>
        </p:blipFill>
        <p:spPr bwMode="auto">
          <a:xfrm>
            <a:off x="215900" y="1989138"/>
            <a:ext cx="6084888" cy="360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60517" name="Picture 5" descr="P2130005"/>
          <p:cNvPicPr>
            <a:picLocks noChangeAspect="1" noChangeArrowheads="1"/>
          </p:cNvPicPr>
          <p:nvPr/>
        </p:nvPicPr>
        <p:blipFill>
          <a:blip r:embed="rId5">
            <a:lum bright="6000" contrast="48000"/>
            <a:grayscl/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37" t="42474" r="4099" b="50368"/>
          <a:stretch>
            <a:fillRect/>
          </a:stretch>
        </p:blipFill>
        <p:spPr bwMode="auto">
          <a:xfrm>
            <a:off x="250825" y="2205038"/>
            <a:ext cx="8642350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60518" name="Picture 6" descr="P2130005"/>
          <p:cNvPicPr>
            <a:picLocks noChangeAspect="1" noChangeArrowheads="1"/>
          </p:cNvPicPr>
          <p:nvPr/>
        </p:nvPicPr>
        <p:blipFill>
          <a:blip r:embed="rId6">
            <a:lum bright="6000" contrast="48000"/>
            <a:grayscl/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12" t="48726" r="35649" b="46797"/>
          <a:stretch>
            <a:fillRect/>
          </a:stretch>
        </p:blipFill>
        <p:spPr bwMode="auto">
          <a:xfrm>
            <a:off x="215900" y="2708275"/>
            <a:ext cx="5292725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60519" name="Picture 7" descr="P2130005"/>
          <p:cNvPicPr>
            <a:picLocks noChangeAspect="1" noChangeArrowheads="1"/>
          </p:cNvPicPr>
          <p:nvPr/>
        </p:nvPicPr>
        <p:blipFill>
          <a:blip r:embed="rId7">
            <a:lum bright="6000" contrast="48000"/>
            <a:grayscl/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12" t="53203" r="39674" b="42320"/>
          <a:stretch>
            <a:fillRect/>
          </a:stretch>
        </p:blipFill>
        <p:spPr bwMode="auto">
          <a:xfrm>
            <a:off x="215900" y="3068638"/>
            <a:ext cx="4860925" cy="360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60520" name="Picture 8" descr="P2130005"/>
          <p:cNvPicPr>
            <a:picLocks noChangeAspect="1" noChangeArrowheads="1"/>
          </p:cNvPicPr>
          <p:nvPr/>
        </p:nvPicPr>
        <p:blipFill>
          <a:blip r:embed="rId8">
            <a:lum bright="6000" contrast="48000"/>
            <a:grayscl/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12" t="57678" r="43715" b="37845"/>
          <a:stretch>
            <a:fillRect/>
          </a:stretch>
        </p:blipFill>
        <p:spPr bwMode="auto">
          <a:xfrm>
            <a:off x="215900" y="3429000"/>
            <a:ext cx="4427538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60521" name="Picture 9" descr="P2130005"/>
          <p:cNvPicPr>
            <a:picLocks noChangeAspect="1" noChangeArrowheads="1"/>
          </p:cNvPicPr>
          <p:nvPr/>
        </p:nvPicPr>
        <p:blipFill>
          <a:blip r:embed="rId9">
            <a:lum bright="6000" contrast="48000"/>
            <a:grayscl/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12" t="62155" r="47740" b="32480"/>
          <a:stretch>
            <a:fillRect/>
          </a:stretch>
        </p:blipFill>
        <p:spPr bwMode="auto">
          <a:xfrm>
            <a:off x="215900" y="3789363"/>
            <a:ext cx="3995738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60522" name="Picture 10" descr="P2130005"/>
          <p:cNvPicPr>
            <a:picLocks noChangeAspect="1" noChangeArrowheads="1"/>
          </p:cNvPicPr>
          <p:nvPr/>
        </p:nvPicPr>
        <p:blipFill>
          <a:blip r:embed="rId10">
            <a:lum bright="6000" contrast="48000"/>
            <a:grayscl/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12" t="66632" r="51765" b="28911"/>
          <a:stretch>
            <a:fillRect/>
          </a:stretch>
        </p:blipFill>
        <p:spPr bwMode="auto">
          <a:xfrm>
            <a:off x="215900" y="4149725"/>
            <a:ext cx="3563938" cy="35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60523" name="Picture 11" descr="P2130005"/>
          <p:cNvPicPr>
            <a:picLocks noChangeAspect="1" noChangeArrowheads="1"/>
          </p:cNvPicPr>
          <p:nvPr/>
        </p:nvPicPr>
        <p:blipFill>
          <a:blip r:embed="rId11">
            <a:lum bright="6000" contrast="48000"/>
            <a:grayscl/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12" t="70201" r="26253" b="22639"/>
          <a:stretch>
            <a:fillRect/>
          </a:stretch>
        </p:blipFill>
        <p:spPr bwMode="auto">
          <a:xfrm>
            <a:off x="215900" y="4437063"/>
            <a:ext cx="6300788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60524" name="Picture 12" descr="P2130007"/>
          <p:cNvPicPr>
            <a:picLocks noChangeAspect="1" noChangeArrowheads="1"/>
          </p:cNvPicPr>
          <p:nvPr/>
        </p:nvPicPr>
        <p:blipFill>
          <a:blip r:embed="rId12">
            <a:lum contrast="18000"/>
            <a:grayscl/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628" t="41577" r="46249" b="51762"/>
          <a:stretch>
            <a:fillRect/>
          </a:stretch>
        </p:blipFill>
        <p:spPr bwMode="auto">
          <a:xfrm>
            <a:off x="3995738" y="5805488"/>
            <a:ext cx="936625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89" name="Rectangle 1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Booth's Algorithm – Example</a:t>
            </a:r>
          </a:p>
        </p:txBody>
      </p:sp>
      <p:pic>
        <p:nvPicPr>
          <p:cNvPr id="960527" name="Picture 15" descr="P2130007"/>
          <p:cNvPicPr>
            <a:picLocks noChangeAspect="1" noChangeArrowheads="1"/>
          </p:cNvPicPr>
          <p:nvPr/>
        </p:nvPicPr>
        <p:blipFill>
          <a:blip r:embed="rId13">
            <a:lum contrast="18000"/>
            <a:grayscl/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468" t="46568" r="14407" b="46771"/>
          <a:stretch>
            <a:fillRect/>
          </a:stretch>
        </p:blipFill>
        <p:spPr bwMode="auto">
          <a:xfrm>
            <a:off x="8243888" y="6237288"/>
            <a:ext cx="360362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60528" name="Picture 16" descr="P2130007"/>
          <p:cNvPicPr>
            <a:picLocks noChangeAspect="1" noChangeArrowheads="1"/>
          </p:cNvPicPr>
          <p:nvPr/>
        </p:nvPicPr>
        <p:blipFill>
          <a:blip r:embed="rId14">
            <a:lum contrast="18000"/>
            <a:grayscl/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104" t="46568" r="14407" b="46771"/>
          <a:stretch>
            <a:fillRect/>
          </a:stretch>
        </p:blipFill>
        <p:spPr bwMode="auto">
          <a:xfrm>
            <a:off x="7740650" y="6237288"/>
            <a:ext cx="863600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60529" name="Picture 17" descr="P2130007"/>
          <p:cNvPicPr>
            <a:picLocks noChangeAspect="1" noChangeArrowheads="1"/>
          </p:cNvPicPr>
          <p:nvPr/>
        </p:nvPicPr>
        <p:blipFill>
          <a:blip r:embed="rId15">
            <a:lum contrast="18000"/>
            <a:grayscl/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726" t="47394" r="14407" b="46771"/>
          <a:stretch>
            <a:fillRect/>
          </a:stretch>
        </p:blipFill>
        <p:spPr bwMode="auto">
          <a:xfrm>
            <a:off x="7235825" y="6308725"/>
            <a:ext cx="136842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60530" name="Picture 18" descr="P2130007"/>
          <p:cNvPicPr>
            <a:picLocks noChangeAspect="1" noChangeArrowheads="1"/>
          </p:cNvPicPr>
          <p:nvPr/>
        </p:nvPicPr>
        <p:blipFill>
          <a:blip r:embed="rId15">
            <a:lum contrast="18000"/>
            <a:grayscl/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981" t="46568" r="14407" b="46771"/>
          <a:stretch>
            <a:fillRect/>
          </a:stretch>
        </p:blipFill>
        <p:spPr bwMode="auto">
          <a:xfrm>
            <a:off x="6804025" y="6237288"/>
            <a:ext cx="1800225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60531" name="Picture 19" descr="P2130007"/>
          <p:cNvPicPr>
            <a:picLocks noChangeAspect="1" noChangeArrowheads="1"/>
          </p:cNvPicPr>
          <p:nvPr/>
        </p:nvPicPr>
        <p:blipFill>
          <a:blip r:embed="rId15">
            <a:lum contrast="18000"/>
            <a:grayscl/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617" t="46568" r="14407" b="46771"/>
          <a:stretch>
            <a:fillRect/>
          </a:stretch>
        </p:blipFill>
        <p:spPr bwMode="auto">
          <a:xfrm>
            <a:off x="6300788" y="6237288"/>
            <a:ext cx="2303462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60532" name="Picture 20" descr="P2130007"/>
          <p:cNvPicPr>
            <a:picLocks noChangeAspect="1" noChangeArrowheads="1"/>
          </p:cNvPicPr>
          <p:nvPr/>
        </p:nvPicPr>
        <p:blipFill>
          <a:blip r:embed="rId15">
            <a:lum contrast="18000"/>
            <a:grayscl/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859" t="44899" r="14407" b="46771"/>
          <a:stretch>
            <a:fillRect/>
          </a:stretch>
        </p:blipFill>
        <p:spPr bwMode="auto">
          <a:xfrm>
            <a:off x="5867400" y="6092825"/>
            <a:ext cx="2736850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60533" name="Picture 21" descr="P2130007"/>
          <p:cNvPicPr>
            <a:picLocks noChangeAspect="1" noChangeArrowheads="1"/>
          </p:cNvPicPr>
          <p:nvPr/>
        </p:nvPicPr>
        <p:blipFill>
          <a:blip r:embed="rId15">
            <a:lum contrast="18000"/>
            <a:grayscl/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495" t="47394" r="14407" b="46771"/>
          <a:stretch>
            <a:fillRect/>
          </a:stretch>
        </p:blipFill>
        <p:spPr bwMode="auto">
          <a:xfrm>
            <a:off x="5364163" y="6308725"/>
            <a:ext cx="3240087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60534" name="Picture 22" descr="P2130007"/>
          <p:cNvPicPr>
            <a:picLocks noChangeAspect="1" noChangeArrowheads="1"/>
          </p:cNvPicPr>
          <p:nvPr/>
        </p:nvPicPr>
        <p:blipFill>
          <a:blip r:embed="rId15">
            <a:lum contrast="18000"/>
            <a:grayscl/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751" t="44072" r="14407" b="46771"/>
          <a:stretch>
            <a:fillRect/>
          </a:stretch>
        </p:blipFill>
        <p:spPr bwMode="auto">
          <a:xfrm>
            <a:off x="4932363" y="6021388"/>
            <a:ext cx="3671887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60535" name="Picture 23" descr="P2130007"/>
          <p:cNvPicPr>
            <a:picLocks noChangeAspect="1" noChangeArrowheads="1"/>
          </p:cNvPicPr>
          <p:nvPr/>
        </p:nvPicPr>
        <p:blipFill>
          <a:blip r:embed="rId15">
            <a:lum contrast="18000"/>
            <a:grayscl/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26" t="47394" r="14407" b="46771"/>
          <a:stretch>
            <a:fillRect/>
          </a:stretch>
        </p:blipFill>
        <p:spPr bwMode="auto">
          <a:xfrm>
            <a:off x="4572000" y="6308725"/>
            <a:ext cx="4032250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60536" name="Picture 24" descr="P2130007"/>
          <p:cNvPicPr>
            <a:picLocks noChangeAspect="1" noChangeArrowheads="1"/>
          </p:cNvPicPr>
          <p:nvPr/>
        </p:nvPicPr>
        <p:blipFill>
          <a:blip r:embed="rId15">
            <a:lum contrast="18000"/>
            <a:grayscl/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010" t="46568" r="14407" b="46771"/>
          <a:stretch>
            <a:fillRect/>
          </a:stretch>
        </p:blipFill>
        <p:spPr bwMode="auto">
          <a:xfrm>
            <a:off x="3924300" y="6237288"/>
            <a:ext cx="4679950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60537" name="Picture 25" descr="P2130007"/>
          <p:cNvPicPr>
            <a:picLocks noChangeAspect="1" noChangeArrowheads="1"/>
          </p:cNvPicPr>
          <p:nvPr/>
        </p:nvPicPr>
        <p:blipFill>
          <a:blip r:embed="rId15">
            <a:lum contrast="18000"/>
            <a:grayscl/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633" t="47394" r="14407" b="46771"/>
          <a:stretch>
            <a:fillRect/>
          </a:stretch>
        </p:blipFill>
        <p:spPr bwMode="auto">
          <a:xfrm>
            <a:off x="3419475" y="6308725"/>
            <a:ext cx="51847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60538" name="Picture 26" descr="P2130007"/>
          <p:cNvPicPr>
            <a:picLocks noChangeAspect="1" noChangeArrowheads="1"/>
          </p:cNvPicPr>
          <p:nvPr/>
        </p:nvPicPr>
        <p:blipFill>
          <a:blip r:embed="rId15">
            <a:lum contrast="18000"/>
            <a:grayscl/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88" t="46568" r="14407" b="46771"/>
          <a:stretch>
            <a:fillRect/>
          </a:stretch>
        </p:blipFill>
        <p:spPr bwMode="auto">
          <a:xfrm>
            <a:off x="2987675" y="6237288"/>
            <a:ext cx="5616575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60539" name="Picture 27" descr="P2130007"/>
          <p:cNvPicPr>
            <a:picLocks noChangeAspect="1" noChangeArrowheads="1"/>
          </p:cNvPicPr>
          <p:nvPr/>
        </p:nvPicPr>
        <p:blipFill>
          <a:blip r:embed="rId15">
            <a:lum contrast="18000"/>
            <a:grayscl/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24" t="47394" r="14407" b="46771"/>
          <a:stretch>
            <a:fillRect/>
          </a:stretch>
        </p:blipFill>
        <p:spPr bwMode="auto">
          <a:xfrm>
            <a:off x="2484438" y="6308725"/>
            <a:ext cx="6119812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60540" name="Picture 28" descr="P2130007"/>
          <p:cNvPicPr>
            <a:picLocks noChangeAspect="1" noChangeArrowheads="1"/>
          </p:cNvPicPr>
          <p:nvPr/>
        </p:nvPicPr>
        <p:blipFill>
          <a:blip r:embed="rId15">
            <a:lum contrast="18000"/>
            <a:grayscl/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9" t="46568" r="14407" b="46771"/>
          <a:stretch>
            <a:fillRect/>
          </a:stretch>
        </p:blipFill>
        <p:spPr bwMode="auto">
          <a:xfrm>
            <a:off x="2124075" y="6237288"/>
            <a:ext cx="6480175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60541" name="Picture 29" descr="P2130007"/>
          <p:cNvPicPr>
            <a:picLocks noChangeAspect="1" noChangeArrowheads="1"/>
          </p:cNvPicPr>
          <p:nvPr/>
        </p:nvPicPr>
        <p:blipFill>
          <a:blip r:embed="rId15">
            <a:lum contrast="18000"/>
            <a:grayscl/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02" t="46568" r="14407" b="46771"/>
          <a:stretch>
            <a:fillRect/>
          </a:stretch>
        </p:blipFill>
        <p:spPr bwMode="auto">
          <a:xfrm>
            <a:off x="1547813" y="6237288"/>
            <a:ext cx="7056437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60542" name="Picture 30" descr="P2130007"/>
          <p:cNvPicPr>
            <a:picLocks noChangeAspect="1" noChangeArrowheads="1"/>
          </p:cNvPicPr>
          <p:nvPr/>
        </p:nvPicPr>
        <p:blipFill>
          <a:blip r:embed="rId15">
            <a:lum contrast="18000"/>
            <a:grayscl/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57" t="46568" r="14407" b="46771"/>
          <a:stretch>
            <a:fillRect/>
          </a:stretch>
        </p:blipFill>
        <p:spPr bwMode="auto">
          <a:xfrm>
            <a:off x="1116013" y="6237288"/>
            <a:ext cx="7488237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60543" name="Picture 31" descr="P2130007"/>
          <p:cNvPicPr>
            <a:picLocks noChangeAspect="1" noChangeArrowheads="1"/>
          </p:cNvPicPr>
          <p:nvPr/>
        </p:nvPicPr>
        <p:blipFill>
          <a:blip r:embed="rId15">
            <a:lum contrast="18000"/>
            <a:grayscl/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13" t="47394" r="14407" b="46771"/>
          <a:stretch>
            <a:fillRect/>
          </a:stretch>
        </p:blipFill>
        <p:spPr bwMode="auto">
          <a:xfrm>
            <a:off x="684213" y="6308725"/>
            <a:ext cx="7920037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60544" name="Picture 32" descr="P2130007"/>
          <p:cNvPicPr>
            <a:picLocks noChangeAspect="1" noChangeArrowheads="1"/>
          </p:cNvPicPr>
          <p:nvPr/>
        </p:nvPicPr>
        <p:blipFill>
          <a:blip r:embed="rId15">
            <a:lum contrast="18000"/>
            <a:grayscl/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88" t="47394" r="14407" b="46771"/>
          <a:stretch>
            <a:fillRect/>
          </a:stretch>
        </p:blipFill>
        <p:spPr bwMode="auto">
          <a:xfrm>
            <a:off x="323850" y="6308725"/>
            <a:ext cx="8280400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TextBox 32"/>
          <p:cNvSpPr txBox="1">
            <a:spLocks noChangeArrowheads="1"/>
          </p:cNvSpPr>
          <p:nvPr/>
        </p:nvSpPr>
        <p:spPr bwMode="auto">
          <a:xfrm>
            <a:off x="6889750" y="2144713"/>
            <a:ext cx="2146300" cy="7080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FF0000"/>
              </a:buClr>
              <a:buChar char="•"/>
              <a:defRPr kumimoji="1"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Char char="—"/>
              <a:defRPr kumimoji="1"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+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kumimoji="0" lang="en-US" altLang="en-US" sz="2000">
                <a:latin typeface="Times New Roman" panose="02020603050405020304" pitchFamily="18" charset="0"/>
              </a:rPr>
              <a:t>2’s complement of</a:t>
            </a: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kumimoji="0" lang="en-US" altLang="en-US" sz="2000">
                <a:latin typeface="Times New Roman" panose="02020603050405020304" pitchFamily="18" charset="0"/>
              </a:rPr>
              <a:t>the multiplicand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0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0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0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0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0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0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0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0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0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0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0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0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0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0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0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0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0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0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 nodeType="clickPar">
                      <p:stCondLst>
                        <p:cond delay="indefinite"/>
                      </p:stCondLst>
                      <p:childTnLst>
                        <p:par>
                          <p:cTn id="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0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 nodeType="clickPar">
                      <p:stCondLst>
                        <p:cond delay="indefinite"/>
                      </p:stCondLst>
                      <p:childTnLst>
                        <p:par>
                          <p:cTn id="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0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 nodeType="clickPar">
                      <p:stCondLst>
                        <p:cond delay="indefinite"/>
                      </p:stCondLst>
                      <p:childTnLst>
                        <p:par>
                          <p:cTn id="8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0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 nodeType="clickPar">
                      <p:stCondLst>
                        <p:cond delay="indefinite"/>
                      </p:stCondLst>
                      <p:childTnLst>
                        <p:par>
                          <p:cTn id="9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0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 nodeType="clickPar">
                      <p:stCondLst>
                        <p:cond delay="indefinite"/>
                      </p:stCondLst>
                      <p:childTnLst>
                        <p:par>
                          <p:cTn id="9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0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 nodeType="clickPar">
                      <p:stCondLst>
                        <p:cond delay="indefinite"/>
                      </p:stCondLst>
                      <p:childTnLst>
                        <p:par>
                          <p:cTn id="9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0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 nodeType="clickPar">
                      <p:stCondLst>
                        <p:cond delay="indefinite"/>
                      </p:stCondLst>
                      <p:childTnLst>
                        <p:par>
                          <p:cTn id="10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0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 nodeType="clickPar">
                      <p:stCondLst>
                        <p:cond delay="indefinite"/>
                      </p:stCondLst>
                      <p:childTnLst>
                        <p:par>
                          <p:cTn id="10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0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 nodeType="clickPar">
                      <p:stCondLst>
                        <p:cond delay="indefinite"/>
                      </p:stCondLst>
                      <p:childTnLst>
                        <p:par>
                          <p:cTn id="1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0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 nodeType="clickPar">
                      <p:stCondLst>
                        <p:cond delay="indefinite"/>
                      </p:stCondLst>
                      <p:childTnLst>
                        <p:par>
                          <p:cTn id="1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0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 nodeType="clickPar">
                      <p:stCondLst>
                        <p:cond delay="indefinite"/>
                      </p:stCondLst>
                      <p:childTnLst>
                        <p:par>
                          <p:cTn id="1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0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Booth's Algorithm – Rule</a:t>
            </a:r>
          </a:p>
        </p:txBody>
      </p:sp>
      <p:graphicFrame>
        <p:nvGraphicFramePr>
          <p:cNvPr id="961539" name="Group 3"/>
          <p:cNvGraphicFramePr>
            <a:graphicFrameLocks noGrp="1"/>
          </p:cNvGraphicFramePr>
          <p:nvPr>
            <p:ph idx="1"/>
          </p:nvPr>
        </p:nvGraphicFramePr>
        <p:xfrm>
          <a:off x="539750" y="2068513"/>
          <a:ext cx="7848600" cy="3308350"/>
        </p:xfrm>
        <a:graphic>
          <a:graphicData uri="http://schemas.openxmlformats.org/drawingml/2006/table">
            <a:tbl>
              <a:tblPr/>
              <a:tblGrid>
                <a:gridCol w="39258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227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9834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Multiplier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Bit i          Bit i–1</a:t>
                      </a:r>
                    </a:p>
                  </a:txBody>
                  <a:tcPr marL="90000" marR="90000" marT="46804" marB="4680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Version of multiplicand selected by bit i</a:t>
                      </a:r>
                    </a:p>
                  </a:txBody>
                  <a:tcPr marL="90000" marR="90000" marT="46804" marB="468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3296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0               0</a:t>
                      </a:r>
                    </a:p>
                  </a:txBody>
                  <a:tcPr marL="90000" marR="90000" marT="46804" marB="4680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0 </a:t>
                      </a:r>
                      <a:r>
                        <a:rPr kumimoji="1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ahoma" pitchFamily="34" charset="0"/>
                        </a:rPr>
                        <a:t>× M</a:t>
                      </a:r>
                    </a:p>
                  </a:txBody>
                  <a:tcPr marL="90000" marR="90000" marT="46804" marB="468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170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0               1</a:t>
                      </a:r>
                    </a:p>
                  </a:txBody>
                  <a:tcPr marL="90000" marR="90000" marT="46804" marB="4680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+1 </a:t>
                      </a:r>
                      <a:r>
                        <a:rPr kumimoji="1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ahoma" pitchFamily="34" charset="0"/>
                        </a:rPr>
                        <a:t>×</a:t>
                      </a:r>
                      <a:r>
                        <a:rPr kumimoji="1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 M</a:t>
                      </a:r>
                    </a:p>
                  </a:txBody>
                  <a:tcPr marL="90000" marR="90000" marT="46804" marB="468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3296">
                <a:tc>
                  <a:txBody>
                    <a:bodyPr/>
                    <a:lstStyle/>
                    <a:p>
                      <a:pPr marL="457200" marR="0" lvl="0" indent="-4572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1               0</a:t>
                      </a:r>
                    </a:p>
                  </a:txBody>
                  <a:tcPr marL="90000" marR="90000" marT="46804" marB="4680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–1 </a:t>
                      </a:r>
                      <a:r>
                        <a:rPr kumimoji="1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ahoma" pitchFamily="34" charset="0"/>
                        </a:rPr>
                        <a:t>×</a:t>
                      </a:r>
                      <a:r>
                        <a:rPr kumimoji="1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 M</a:t>
                      </a:r>
                    </a:p>
                  </a:txBody>
                  <a:tcPr marL="90000" marR="90000" marT="46804" marB="468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1709">
                <a:tc>
                  <a:txBody>
                    <a:bodyPr/>
                    <a:lstStyle/>
                    <a:p>
                      <a:pPr marL="457200" marR="0" lvl="0" indent="-4572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1               1</a:t>
                      </a:r>
                    </a:p>
                  </a:txBody>
                  <a:tcPr marL="90000" marR="90000" marT="46804" marB="4680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Tahoma" pitchFamily="34" charset="0"/>
                        </a:rPr>
                        <a:t>0 ×</a:t>
                      </a:r>
                      <a:r>
                        <a:rPr kumimoji="1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 M</a:t>
                      </a:r>
                    </a:p>
                  </a:txBody>
                  <a:tcPr marL="90000" marR="90000" marT="46804" marB="468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ChangeArrowheads="1"/>
          </p:cNvSpPr>
          <p:nvPr/>
        </p:nvSpPr>
        <p:spPr bwMode="auto">
          <a:xfrm>
            <a:off x="468313" y="908050"/>
            <a:ext cx="8424862" cy="14446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ctr"/>
          <a:lstStyle>
            <a:lvl1pPr>
              <a:spcBef>
                <a:spcPct val="20000"/>
              </a:spcBef>
              <a:buClr>
                <a:srgbClr val="FF0000"/>
              </a:buClr>
              <a:buChar char="•"/>
              <a:defRPr kumimoji="1"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Char char="—"/>
              <a:defRPr kumimoji="1"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+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kumimoji="0"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title"/>
          </p:nvPr>
        </p:nvSpPr>
        <p:spPr>
          <a:xfrm>
            <a:off x="406400" y="260350"/>
            <a:ext cx="3805238" cy="1008063"/>
          </a:xfrm>
        </p:spPr>
        <p:txBody>
          <a:bodyPr/>
          <a:lstStyle/>
          <a:p>
            <a:r>
              <a:rPr lang="en-US" altLang="en-US"/>
              <a:t>Booth’s Algorithm</a:t>
            </a:r>
            <a:br>
              <a:rPr lang="en-US" altLang="en-US"/>
            </a:br>
            <a:r>
              <a:rPr lang="en-US" altLang="en-US"/>
              <a:t>Flowchart</a:t>
            </a:r>
          </a:p>
        </p:txBody>
      </p:sp>
      <p:pic>
        <p:nvPicPr>
          <p:cNvPr id="96256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730" t="185" r="34015" b="92871"/>
          <a:stretch>
            <a:fillRect/>
          </a:stretch>
        </p:blipFill>
        <p:spPr bwMode="auto">
          <a:xfrm>
            <a:off x="6084888" y="0"/>
            <a:ext cx="12954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6256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04" t="5046" r="25597" b="68706"/>
          <a:stretch>
            <a:fillRect/>
          </a:stretch>
        </p:blipFill>
        <p:spPr bwMode="auto">
          <a:xfrm>
            <a:off x="5724525" y="333375"/>
            <a:ext cx="2087563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62566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33" t="29189" r="45250" b="58218"/>
          <a:stretch>
            <a:fillRect/>
          </a:stretch>
        </p:blipFill>
        <p:spPr bwMode="auto">
          <a:xfrm>
            <a:off x="6659563" y="1989138"/>
            <a:ext cx="144462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62567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07" t="38634" r="32622" b="48775"/>
          <a:stretch>
            <a:fillRect/>
          </a:stretch>
        </p:blipFill>
        <p:spPr bwMode="auto">
          <a:xfrm>
            <a:off x="6011863" y="2636838"/>
            <a:ext cx="1439862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62568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18" t="37592" r="-371" b="35117"/>
          <a:stretch>
            <a:fillRect/>
          </a:stretch>
        </p:blipFill>
        <p:spPr bwMode="auto">
          <a:xfrm>
            <a:off x="4427538" y="2565400"/>
            <a:ext cx="4716462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62569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18" t="62778" r="3127" b="17270"/>
          <a:stretch>
            <a:fillRect/>
          </a:stretch>
        </p:blipFill>
        <p:spPr bwMode="auto">
          <a:xfrm>
            <a:off x="4427538" y="4292600"/>
            <a:ext cx="4537075" cy="1368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62570" name="Picture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07" t="80623" r="32622" b="-183"/>
          <a:stretch>
            <a:fillRect/>
          </a:stretch>
        </p:blipFill>
        <p:spPr bwMode="auto">
          <a:xfrm>
            <a:off x="6011863" y="5516563"/>
            <a:ext cx="1439862" cy="1341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62571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015" b="-183"/>
          <a:stretch>
            <a:fillRect/>
          </a:stretch>
        </p:blipFill>
        <p:spPr bwMode="auto">
          <a:xfrm>
            <a:off x="3995738" y="-12700"/>
            <a:ext cx="3384550" cy="687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62572" name="Picture 1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592" t="89026" r="-371" b="-183"/>
          <a:stretch>
            <a:fillRect/>
          </a:stretch>
        </p:blipFill>
        <p:spPr bwMode="auto">
          <a:xfrm>
            <a:off x="7308850" y="6092825"/>
            <a:ext cx="1835150" cy="76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Example on Booth’s Algorithm</a:t>
            </a:r>
          </a:p>
        </p:txBody>
      </p:sp>
      <p:pic>
        <p:nvPicPr>
          <p:cNvPr id="96665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5033"/>
          <a:stretch>
            <a:fillRect/>
          </a:stretch>
        </p:blipFill>
        <p:spPr bwMode="auto">
          <a:xfrm>
            <a:off x="0" y="1385888"/>
            <a:ext cx="9144000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6666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83" t="22148" r="20868" b="60535"/>
          <a:stretch>
            <a:fillRect/>
          </a:stretch>
        </p:blipFill>
        <p:spPr bwMode="auto">
          <a:xfrm>
            <a:off x="5219700" y="2492375"/>
            <a:ext cx="2016125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6666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718" r="60237" b="69209"/>
          <a:stretch>
            <a:fillRect/>
          </a:stretch>
        </p:blipFill>
        <p:spPr bwMode="auto">
          <a:xfrm>
            <a:off x="0" y="2420938"/>
            <a:ext cx="3635375" cy="503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66662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791" r="60239" b="60535"/>
          <a:stretch>
            <a:fillRect/>
          </a:stretch>
        </p:blipFill>
        <p:spPr bwMode="auto">
          <a:xfrm>
            <a:off x="0" y="2924175"/>
            <a:ext cx="3635375" cy="433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66663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711" t="20718" r="1962" b="59103"/>
          <a:stretch>
            <a:fillRect/>
          </a:stretch>
        </p:blipFill>
        <p:spPr bwMode="auto">
          <a:xfrm>
            <a:off x="7380288" y="2420938"/>
            <a:ext cx="1584325" cy="1008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66664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83" t="45218" r="29532" b="44678"/>
          <a:stretch>
            <a:fillRect/>
          </a:stretch>
        </p:blipFill>
        <p:spPr bwMode="auto">
          <a:xfrm>
            <a:off x="5219700" y="3644900"/>
            <a:ext cx="1223963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66665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648" r="60237" b="41818"/>
          <a:stretch>
            <a:fillRect/>
          </a:stretch>
        </p:blipFill>
        <p:spPr bwMode="auto">
          <a:xfrm>
            <a:off x="0" y="3716338"/>
            <a:ext cx="3635375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66666" name="Picture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132" t="39467" b="40355"/>
          <a:stretch>
            <a:fillRect/>
          </a:stretch>
        </p:blipFill>
        <p:spPr bwMode="auto">
          <a:xfrm>
            <a:off x="7235825" y="3357563"/>
            <a:ext cx="1908175" cy="1008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66667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83" t="62505" r="20070" b="20178"/>
          <a:stretch>
            <a:fillRect/>
          </a:stretch>
        </p:blipFill>
        <p:spPr bwMode="auto">
          <a:xfrm>
            <a:off x="5219700" y="4508500"/>
            <a:ext cx="2089150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66668" name="Picture 1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5" r="60237" b="28821"/>
          <a:stretch>
            <a:fillRect/>
          </a:stretch>
        </p:blipFill>
        <p:spPr bwMode="auto">
          <a:xfrm>
            <a:off x="0" y="4508500"/>
            <a:ext cx="3635375" cy="433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66669" name="Picture 1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179" r="60237" b="18748"/>
          <a:stretch>
            <a:fillRect/>
          </a:stretch>
        </p:blipFill>
        <p:spPr bwMode="auto">
          <a:xfrm>
            <a:off x="0" y="4941888"/>
            <a:ext cx="3635375" cy="503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66670" name="Picture 1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930" t="59644" r="1962" b="21640"/>
          <a:stretch>
            <a:fillRect/>
          </a:stretch>
        </p:blipFill>
        <p:spPr bwMode="auto">
          <a:xfrm>
            <a:off x="7308850" y="4365625"/>
            <a:ext cx="1655763" cy="935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66671" name="Picture 1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83" t="87035" r="30313" b="1462"/>
          <a:stretch>
            <a:fillRect/>
          </a:stretch>
        </p:blipFill>
        <p:spPr bwMode="auto">
          <a:xfrm>
            <a:off x="5219700" y="5734050"/>
            <a:ext cx="1152525" cy="57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66672" name="Picture 1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143" r="60237"/>
          <a:stretch>
            <a:fillRect/>
          </a:stretch>
        </p:blipFill>
        <p:spPr bwMode="auto">
          <a:xfrm>
            <a:off x="0" y="5589588"/>
            <a:ext cx="3635375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66673" name="Picture 1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132" t="84143"/>
          <a:stretch>
            <a:fillRect/>
          </a:stretch>
        </p:blipFill>
        <p:spPr bwMode="auto">
          <a:xfrm>
            <a:off x="7235825" y="5589588"/>
            <a:ext cx="1908175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66674" name="Oval 18"/>
          <p:cNvSpPr>
            <a:spLocks noChangeArrowheads="1"/>
          </p:cNvSpPr>
          <p:nvPr/>
        </p:nvSpPr>
        <p:spPr bwMode="auto">
          <a:xfrm>
            <a:off x="1936750" y="1644650"/>
            <a:ext cx="1238250" cy="503238"/>
          </a:xfrm>
          <a:prstGeom prst="ellipse">
            <a:avLst/>
          </a:prstGeom>
          <a:solidFill>
            <a:srgbClr val="00FF00">
              <a:alpha val="39999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lvl1pPr>
              <a:spcBef>
                <a:spcPct val="20000"/>
              </a:spcBef>
              <a:buClr>
                <a:srgbClr val="FF0000"/>
              </a:buClr>
              <a:buChar char="•"/>
              <a:defRPr kumimoji="1"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Char char="—"/>
              <a:defRPr kumimoji="1"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+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kumimoji="0"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966675" name="Line 19"/>
          <p:cNvSpPr>
            <a:spLocks noChangeShapeType="1"/>
          </p:cNvSpPr>
          <p:nvPr/>
        </p:nvSpPr>
        <p:spPr bwMode="auto">
          <a:xfrm>
            <a:off x="3203575" y="1989138"/>
            <a:ext cx="2016125" cy="576262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/>
          <a:lstStyle/>
          <a:p>
            <a:endParaRPr lang="en-US"/>
          </a:p>
        </p:txBody>
      </p:sp>
      <p:sp>
        <p:nvSpPr>
          <p:cNvPr id="966676" name="Oval 20"/>
          <p:cNvSpPr>
            <a:spLocks noChangeArrowheads="1"/>
          </p:cNvSpPr>
          <p:nvPr/>
        </p:nvSpPr>
        <p:spPr bwMode="auto">
          <a:xfrm>
            <a:off x="1908175" y="2867025"/>
            <a:ext cx="1238250" cy="503238"/>
          </a:xfrm>
          <a:prstGeom prst="ellipse">
            <a:avLst/>
          </a:prstGeom>
          <a:solidFill>
            <a:srgbClr val="00FF00">
              <a:alpha val="39999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lvl1pPr>
              <a:spcBef>
                <a:spcPct val="20000"/>
              </a:spcBef>
              <a:buClr>
                <a:srgbClr val="FF0000"/>
              </a:buClr>
              <a:buChar char="•"/>
              <a:defRPr kumimoji="1"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Char char="—"/>
              <a:defRPr kumimoji="1"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+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kumimoji="0"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966677" name="Line 21"/>
          <p:cNvSpPr>
            <a:spLocks noChangeShapeType="1"/>
          </p:cNvSpPr>
          <p:nvPr/>
        </p:nvSpPr>
        <p:spPr bwMode="auto">
          <a:xfrm>
            <a:off x="3175000" y="3211513"/>
            <a:ext cx="2016125" cy="576262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/>
          <a:lstStyle/>
          <a:p>
            <a:endParaRPr lang="en-US"/>
          </a:p>
        </p:txBody>
      </p:sp>
      <p:sp>
        <p:nvSpPr>
          <p:cNvPr id="966678" name="Oval 22"/>
          <p:cNvSpPr>
            <a:spLocks noChangeArrowheads="1"/>
          </p:cNvSpPr>
          <p:nvPr/>
        </p:nvSpPr>
        <p:spPr bwMode="auto">
          <a:xfrm>
            <a:off x="1922463" y="3689350"/>
            <a:ext cx="1238250" cy="503238"/>
          </a:xfrm>
          <a:prstGeom prst="ellipse">
            <a:avLst/>
          </a:prstGeom>
          <a:solidFill>
            <a:srgbClr val="00FF00">
              <a:alpha val="39999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lvl1pPr>
              <a:spcBef>
                <a:spcPct val="20000"/>
              </a:spcBef>
              <a:buClr>
                <a:srgbClr val="FF0000"/>
              </a:buClr>
              <a:buChar char="•"/>
              <a:defRPr kumimoji="1"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Char char="—"/>
              <a:defRPr kumimoji="1"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+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kumimoji="0"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966679" name="Line 23"/>
          <p:cNvSpPr>
            <a:spLocks noChangeShapeType="1"/>
          </p:cNvSpPr>
          <p:nvPr/>
        </p:nvSpPr>
        <p:spPr bwMode="auto">
          <a:xfrm>
            <a:off x="3189288" y="4033838"/>
            <a:ext cx="2016125" cy="576262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/>
          <a:lstStyle/>
          <a:p>
            <a:endParaRPr lang="en-US"/>
          </a:p>
        </p:txBody>
      </p:sp>
      <p:sp>
        <p:nvSpPr>
          <p:cNvPr id="966680" name="Oval 24"/>
          <p:cNvSpPr>
            <a:spLocks noChangeArrowheads="1"/>
          </p:cNvSpPr>
          <p:nvPr/>
        </p:nvSpPr>
        <p:spPr bwMode="auto">
          <a:xfrm>
            <a:off x="1906588" y="4884738"/>
            <a:ext cx="1238250" cy="503237"/>
          </a:xfrm>
          <a:prstGeom prst="ellipse">
            <a:avLst/>
          </a:prstGeom>
          <a:solidFill>
            <a:srgbClr val="00FF00">
              <a:alpha val="39999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lvl1pPr>
              <a:spcBef>
                <a:spcPct val="20000"/>
              </a:spcBef>
              <a:buClr>
                <a:srgbClr val="FF0000"/>
              </a:buClr>
              <a:buChar char="•"/>
              <a:defRPr kumimoji="1"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Char char="—"/>
              <a:defRPr kumimoji="1"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+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kumimoji="0"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966681" name="Line 25"/>
          <p:cNvSpPr>
            <a:spLocks noChangeShapeType="1"/>
          </p:cNvSpPr>
          <p:nvPr/>
        </p:nvSpPr>
        <p:spPr bwMode="auto">
          <a:xfrm>
            <a:off x="3173413" y="5229225"/>
            <a:ext cx="2016125" cy="576263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/>
          <a:lstStyle/>
          <a:p>
            <a:endParaRPr lang="en-US"/>
          </a:p>
        </p:txBody>
      </p:sp>
      <p:sp>
        <p:nvSpPr>
          <p:cNvPr id="966682" name="Oval 26"/>
          <p:cNvSpPr>
            <a:spLocks noChangeArrowheads="1"/>
          </p:cNvSpPr>
          <p:nvPr/>
        </p:nvSpPr>
        <p:spPr bwMode="auto">
          <a:xfrm>
            <a:off x="-28575" y="5618163"/>
            <a:ext cx="2268538" cy="646112"/>
          </a:xfrm>
          <a:prstGeom prst="ellipse">
            <a:avLst/>
          </a:prstGeom>
          <a:solidFill>
            <a:srgbClr val="FF9900">
              <a:alpha val="39999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lvl1pPr>
              <a:spcBef>
                <a:spcPct val="20000"/>
              </a:spcBef>
              <a:buClr>
                <a:srgbClr val="FF0000"/>
              </a:buClr>
              <a:buChar char="•"/>
              <a:defRPr kumimoji="1"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Char char="—"/>
              <a:defRPr kumimoji="1"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+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kumimoji="0"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966683" name="Text Box 27"/>
          <p:cNvSpPr txBox="1">
            <a:spLocks noChangeArrowheads="1"/>
          </p:cNvSpPr>
          <p:nvPr/>
        </p:nvSpPr>
        <p:spPr bwMode="auto">
          <a:xfrm>
            <a:off x="346075" y="6186488"/>
            <a:ext cx="166211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ct val="20000"/>
              </a:spcBef>
              <a:buClr>
                <a:srgbClr val="FF0000"/>
              </a:buClr>
              <a:buChar char="•"/>
              <a:defRPr kumimoji="1"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Char char="—"/>
              <a:defRPr kumimoji="1"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+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kumimoji="0" lang="en-US" altLang="en-US" sz="2000" b="1">
                <a:solidFill>
                  <a:srgbClr val="FF0000"/>
                </a:solidFill>
                <a:latin typeface="Arial" panose="020B0604020202020204" pitchFamily="34" charset="0"/>
              </a:rPr>
              <a:t>Product (21)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6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6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6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6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6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6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6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6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6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6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6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6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6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6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6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6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6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6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6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6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6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6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6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 nodeType="clickPar">
                      <p:stCondLst>
                        <p:cond delay="indefinite"/>
                      </p:stCondLst>
                      <p:childTnLst>
                        <p:par>
                          <p:cTn id="8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6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6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6674" grpId="0" animBg="1"/>
      <p:bldP spid="966676" grpId="0" animBg="1"/>
      <p:bldP spid="966678" grpId="0" animBg="1"/>
      <p:bldP spid="966680" grpId="0" animBg="1"/>
      <p:bldP spid="966682" grpId="0" animBg="1"/>
      <p:bldP spid="96668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4610" name="Picture 2" descr="P2130008"/>
          <p:cNvPicPr>
            <a:picLocks noChangeAspect="1" noChangeArrowheads="1"/>
          </p:cNvPicPr>
          <p:nvPr/>
        </p:nvPicPr>
        <p:blipFill>
          <a:blip r:embed="rId2">
            <a:lum bright="6000"/>
            <a:grayscl/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52" t="30696" r="54407" b="58940"/>
          <a:stretch>
            <a:fillRect/>
          </a:stretch>
        </p:blipFill>
        <p:spPr bwMode="auto">
          <a:xfrm>
            <a:off x="179388" y="1412875"/>
            <a:ext cx="3240087" cy="107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23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Booth's Algorithm,  –ve Multiplier</a:t>
            </a:r>
          </a:p>
        </p:txBody>
      </p:sp>
      <p:pic>
        <p:nvPicPr>
          <p:cNvPr id="964612" name="Picture 4" descr="P2130008"/>
          <p:cNvPicPr>
            <a:picLocks noChangeAspect="1" noChangeArrowheads="1"/>
          </p:cNvPicPr>
          <p:nvPr/>
        </p:nvPicPr>
        <p:blipFill>
          <a:blip r:embed="rId2">
            <a:lum bright="6000"/>
            <a:grayscl/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45" t="30696" r="14986" b="60312"/>
          <a:stretch>
            <a:fillRect/>
          </a:stretch>
        </p:blipFill>
        <p:spPr bwMode="auto">
          <a:xfrm>
            <a:off x="3995738" y="1412875"/>
            <a:ext cx="4895850" cy="93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64613" name="Picture 5" descr="P2130008"/>
          <p:cNvPicPr>
            <a:picLocks noChangeAspect="1" noChangeArrowheads="1"/>
          </p:cNvPicPr>
          <p:nvPr/>
        </p:nvPicPr>
        <p:blipFill>
          <a:blip r:embed="rId2">
            <a:lum bright="6000"/>
            <a:grayscl/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86" t="39688" r="14986" b="38715"/>
          <a:stretch>
            <a:fillRect/>
          </a:stretch>
        </p:blipFill>
        <p:spPr bwMode="auto">
          <a:xfrm>
            <a:off x="4140200" y="2349500"/>
            <a:ext cx="4751388" cy="2249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4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4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4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Booth’s Algorithm - Cases</a:t>
            </a:r>
          </a:p>
        </p:txBody>
      </p:sp>
      <p:sp>
        <p:nvSpPr>
          <p:cNvPr id="6" name="Down Arrow 5"/>
          <p:cNvSpPr>
            <a:spLocks noChangeArrowheads="1"/>
          </p:cNvSpPr>
          <p:nvPr/>
        </p:nvSpPr>
        <p:spPr bwMode="auto">
          <a:xfrm>
            <a:off x="5148263" y="1628775"/>
            <a:ext cx="360362" cy="287338"/>
          </a:xfrm>
          <a:prstGeom prst="downArrow">
            <a:avLst>
              <a:gd name="adj1" fmla="val 50000"/>
              <a:gd name="adj2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0" tIns="46800" rIns="90000" bIns="46800"/>
          <a:lstStyle>
            <a:lvl1pPr>
              <a:spcBef>
                <a:spcPct val="20000"/>
              </a:spcBef>
              <a:buClr>
                <a:srgbClr val="FF0000"/>
              </a:buClr>
              <a:buChar char="•"/>
              <a:defRPr kumimoji="1"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Char char="—"/>
              <a:defRPr kumimoji="1"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+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kumimoji="0"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107950" y="1373188"/>
            <a:ext cx="1636713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FF0000"/>
              </a:buClr>
              <a:buChar char="•"/>
              <a:defRPr kumimoji="1"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Char char="—"/>
              <a:defRPr kumimoji="1"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+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kumimoji="0" lang="en-US" altLang="en-US" sz="2400" b="1">
                <a:latin typeface="Times New Roman" panose="02020603050405020304" pitchFamily="18" charset="0"/>
              </a:rPr>
              <a:t>Worst-case</a:t>
            </a:r>
          </a:p>
          <a:p>
            <a:pPr algn="ctr">
              <a:spcBef>
                <a:spcPct val="0"/>
              </a:spcBef>
              <a:buClrTx/>
              <a:buFontTx/>
              <a:buNone/>
            </a:pPr>
            <a:r>
              <a:rPr kumimoji="0" lang="en-US" altLang="en-US" sz="2400" b="1">
                <a:latin typeface="Times New Roman" panose="02020603050405020304" pitchFamily="18" charset="0"/>
              </a:rPr>
              <a:t>Multiplier</a:t>
            </a:r>
          </a:p>
        </p:txBody>
      </p:sp>
      <p:graphicFrame>
        <p:nvGraphicFramePr>
          <p:cNvPr id="12" name="Table 11"/>
          <p:cNvGraphicFramePr>
            <a:graphicFrameLocks noGrp="1"/>
          </p:cNvGraphicFramePr>
          <p:nvPr/>
        </p:nvGraphicFramePr>
        <p:xfrm>
          <a:off x="1692275" y="1268413"/>
          <a:ext cx="7200896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0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00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00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00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005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5005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5005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5005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5005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50056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50056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50056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50056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450056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450056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450056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91441" marR="91441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91441" marR="91441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91441" marR="91441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91441" marR="91441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91441" marR="91441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91441" marR="91441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91441" marR="91441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91441" marR="91441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91441" marR="91441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91441" marR="91441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91441" marR="91441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91441" marR="91441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91441" marR="91441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91441" marR="91441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91441" marR="91441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91441" marR="91441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/>
        </p:nvGraphicFramePr>
        <p:xfrm>
          <a:off x="1692275" y="1971675"/>
          <a:ext cx="7200896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0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00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00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00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005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5005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5005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5005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5005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50056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50056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50056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50056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450056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450056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450056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14401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+1</a:t>
                      </a:r>
                    </a:p>
                  </a:txBody>
                  <a:tcPr marL="91441" marR="91441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 marL="91441" marR="91441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+1</a:t>
                      </a:r>
                    </a:p>
                  </a:txBody>
                  <a:tcPr marL="91441" marR="91441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 marL="91441" marR="91441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+1</a:t>
                      </a:r>
                    </a:p>
                  </a:txBody>
                  <a:tcPr marL="91441" marR="91441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 marL="91441" marR="91441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+1</a:t>
                      </a:r>
                    </a:p>
                  </a:txBody>
                  <a:tcPr marL="91441" marR="91441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 marL="91441" marR="91441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+1</a:t>
                      </a:r>
                    </a:p>
                  </a:txBody>
                  <a:tcPr marL="91441" marR="91441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 marL="91441" marR="91441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+1</a:t>
                      </a:r>
                    </a:p>
                  </a:txBody>
                  <a:tcPr marL="91441" marR="91441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 marL="91441" marR="91441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+1</a:t>
                      </a:r>
                    </a:p>
                  </a:txBody>
                  <a:tcPr marL="91441" marR="91441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 marL="91441" marR="91441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+1</a:t>
                      </a:r>
                    </a:p>
                  </a:txBody>
                  <a:tcPr marL="91441" marR="91441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 marL="91441" marR="91441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107950" y="1196975"/>
            <a:ext cx="8891588" cy="1152525"/>
          </a:xfrm>
          <a:prstGeom prst="rect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0" tIns="46800" rIns="90000" bIns="46800"/>
          <a:lstStyle>
            <a:lvl1pPr>
              <a:spcBef>
                <a:spcPct val="20000"/>
              </a:spcBef>
              <a:buClr>
                <a:srgbClr val="FF0000"/>
              </a:buClr>
              <a:buChar char="•"/>
              <a:defRPr kumimoji="1"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Char char="—"/>
              <a:defRPr kumimoji="1"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+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kumimoji="0"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16" name="Down Arrow 15"/>
          <p:cNvSpPr>
            <a:spLocks noChangeArrowheads="1"/>
          </p:cNvSpPr>
          <p:nvPr/>
        </p:nvSpPr>
        <p:spPr bwMode="auto">
          <a:xfrm>
            <a:off x="5148263" y="2924175"/>
            <a:ext cx="360362" cy="288925"/>
          </a:xfrm>
          <a:prstGeom prst="downArrow">
            <a:avLst>
              <a:gd name="adj1" fmla="val 50000"/>
              <a:gd name="adj2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0" tIns="46800" rIns="90000" bIns="46800"/>
          <a:lstStyle>
            <a:lvl1pPr>
              <a:spcBef>
                <a:spcPct val="20000"/>
              </a:spcBef>
              <a:buClr>
                <a:srgbClr val="FF0000"/>
              </a:buClr>
              <a:buChar char="•"/>
              <a:defRPr kumimoji="1"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Char char="—"/>
              <a:defRPr kumimoji="1"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+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kumimoji="0"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17" name="TextBox 16"/>
          <p:cNvSpPr txBox="1">
            <a:spLocks noChangeArrowheads="1"/>
          </p:cNvSpPr>
          <p:nvPr/>
        </p:nvSpPr>
        <p:spPr bwMode="auto">
          <a:xfrm>
            <a:off x="107950" y="2670175"/>
            <a:ext cx="1531938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FF0000"/>
              </a:buClr>
              <a:buChar char="•"/>
              <a:defRPr kumimoji="1"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Char char="—"/>
              <a:defRPr kumimoji="1"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+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kumimoji="0" lang="en-US" altLang="en-US" sz="2400" b="1">
                <a:latin typeface="Times New Roman" panose="02020603050405020304" pitchFamily="18" charset="0"/>
              </a:rPr>
              <a:t>Ordinary</a:t>
            </a:r>
          </a:p>
          <a:p>
            <a:pPr algn="ctr">
              <a:spcBef>
                <a:spcPct val="0"/>
              </a:spcBef>
              <a:buClrTx/>
              <a:buFontTx/>
              <a:buNone/>
            </a:pPr>
            <a:r>
              <a:rPr kumimoji="0" lang="en-US" altLang="en-US" sz="2400" b="1">
                <a:latin typeface="Times New Roman" panose="02020603050405020304" pitchFamily="18" charset="0"/>
              </a:rPr>
              <a:t>Multiplier</a:t>
            </a:r>
          </a:p>
        </p:txBody>
      </p:sp>
      <p:graphicFrame>
        <p:nvGraphicFramePr>
          <p:cNvPr id="18" name="Table 17"/>
          <p:cNvGraphicFramePr>
            <a:graphicFrameLocks noGrp="1"/>
          </p:cNvGraphicFramePr>
          <p:nvPr/>
        </p:nvGraphicFramePr>
        <p:xfrm>
          <a:off x="1692275" y="2565400"/>
          <a:ext cx="7200896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0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00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00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00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005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5005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5005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5005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5005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50056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50056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50056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50056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450056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450056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450056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91441" marR="91441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91441" marR="91441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91441" marR="91441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91441" marR="91441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91441" marR="91441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91441" marR="91441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91441" marR="91441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91441" marR="91441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91441" marR="91441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91441" marR="91441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91441" marR="91441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91441" marR="91441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91441" marR="91441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91441" marR="91441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91441" marR="91441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91441" marR="91441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9" name="Table 18"/>
          <p:cNvGraphicFramePr>
            <a:graphicFrameLocks noGrp="1"/>
          </p:cNvGraphicFramePr>
          <p:nvPr/>
        </p:nvGraphicFramePr>
        <p:xfrm>
          <a:off x="1692275" y="3268663"/>
          <a:ext cx="7200896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0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00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00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00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005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5005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5005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5005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5005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50056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50056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50056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50056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450056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450056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450056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14401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91441" marR="91441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 marL="91441" marR="91441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91441" marR="91441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91441" marR="91441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+1</a:t>
                      </a:r>
                    </a:p>
                  </a:txBody>
                  <a:tcPr marL="91441" marR="91441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 marL="91441" marR="91441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+1</a:t>
                      </a:r>
                    </a:p>
                  </a:txBody>
                  <a:tcPr marL="91441" marR="91441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91441" marR="91441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 marL="91441" marR="91441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+1</a:t>
                      </a:r>
                    </a:p>
                  </a:txBody>
                  <a:tcPr marL="91441" marR="91441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91441" marR="91441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91441" marR="91441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91441" marR="91441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 marL="91441" marR="91441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91441" marR="91441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91441" marR="91441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107950" y="2492375"/>
            <a:ext cx="8891588" cy="1152525"/>
          </a:xfrm>
          <a:prstGeom prst="rect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0" tIns="46800" rIns="90000" bIns="46800"/>
          <a:lstStyle>
            <a:lvl1pPr>
              <a:spcBef>
                <a:spcPct val="20000"/>
              </a:spcBef>
              <a:buClr>
                <a:srgbClr val="FF0000"/>
              </a:buClr>
              <a:buChar char="•"/>
              <a:defRPr kumimoji="1"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Char char="—"/>
              <a:defRPr kumimoji="1"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+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kumimoji="0"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21" name="Down Arrow 20"/>
          <p:cNvSpPr>
            <a:spLocks noChangeArrowheads="1"/>
          </p:cNvSpPr>
          <p:nvPr/>
        </p:nvSpPr>
        <p:spPr bwMode="auto">
          <a:xfrm>
            <a:off x="5148263" y="4221163"/>
            <a:ext cx="360362" cy="287337"/>
          </a:xfrm>
          <a:prstGeom prst="downArrow">
            <a:avLst>
              <a:gd name="adj1" fmla="val 50000"/>
              <a:gd name="adj2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0" tIns="46800" rIns="90000" bIns="46800"/>
          <a:lstStyle>
            <a:lvl1pPr>
              <a:spcBef>
                <a:spcPct val="20000"/>
              </a:spcBef>
              <a:buClr>
                <a:srgbClr val="FF0000"/>
              </a:buClr>
              <a:buChar char="•"/>
              <a:defRPr kumimoji="1"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Char char="—"/>
              <a:defRPr kumimoji="1"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+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kumimoji="0"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22" name="TextBox 21"/>
          <p:cNvSpPr txBox="1">
            <a:spLocks noChangeArrowheads="1"/>
          </p:cNvSpPr>
          <p:nvPr/>
        </p:nvSpPr>
        <p:spPr bwMode="auto">
          <a:xfrm>
            <a:off x="107950" y="3965575"/>
            <a:ext cx="1531938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FF0000"/>
              </a:buClr>
              <a:buChar char="•"/>
              <a:defRPr kumimoji="1"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Char char="—"/>
              <a:defRPr kumimoji="1"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+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kumimoji="0" lang="en-US" altLang="en-US" sz="2400" b="1">
                <a:latin typeface="Times New Roman" panose="02020603050405020304" pitchFamily="18" charset="0"/>
              </a:rPr>
              <a:t>Good</a:t>
            </a:r>
          </a:p>
          <a:p>
            <a:pPr algn="ctr">
              <a:spcBef>
                <a:spcPct val="0"/>
              </a:spcBef>
              <a:buClrTx/>
              <a:buFontTx/>
              <a:buNone/>
            </a:pPr>
            <a:r>
              <a:rPr kumimoji="0" lang="en-US" altLang="en-US" sz="2400" b="1">
                <a:latin typeface="Times New Roman" panose="02020603050405020304" pitchFamily="18" charset="0"/>
              </a:rPr>
              <a:t>Multiplier</a:t>
            </a:r>
          </a:p>
        </p:txBody>
      </p:sp>
      <p:graphicFrame>
        <p:nvGraphicFramePr>
          <p:cNvPr id="23" name="Table 22"/>
          <p:cNvGraphicFramePr>
            <a:graphicFrameLocks noGrp="1"/>
          </p:cNvGraphicFramePr>
          <p:nvPr/>
        </p:nvGraphicFramePr>
        <p:xfrm>
          <a:off x="1692275" y="3860800"/>
          <a:ext cx="7200896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0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00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00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00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005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5005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5005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5005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5005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50056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50056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50056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50056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450056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450056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450056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91441" marR="91441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91441" marR="91441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91441" marR="91441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91441" marR="91441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91441" marR="91441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91441" marR="91441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91441" marR="91441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91441" marR="91441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91441" marR="91441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91441" marR="91441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91441" marR="91441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91441" marR="91441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91441" marR="91441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91441" marR="91441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91441" marR="91441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91441" marR="91441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4" name="Table 23"/>
          <p:cNvGraphicFramePr>
            <a:graphicFrameLocks noGrp="1"/>
          </p:cNvGraphicFramePr>
          <p:nvPr/>
        </p:nvGraphicFramePr>
        <p:xfrm>
          <a:off x="1692275" y="4564063"/>
          <a:ext cx="7200896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0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00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00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00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005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5005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5005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5005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5005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50056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50056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50056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50056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450056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450056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450056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14401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91441" marR="91441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91441" marR="91441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+1</a:t>
                      </a:r>
                    </a:p>
                  </a:txBody>
                  <a:tcPr marL="91441" marR="91441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91441" marR="91441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91441" marR="91441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91441" marR="91441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91441" marR="91441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 marL="91441" marR="91441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91441" marR="91441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91441" marR="91441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91441" marR="91441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91441" marR="91441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+1</a:t>
                      </a:r>
                    </a:p>
                  </a:txBody>
                  <a:tcPr marL="91441" marR="91441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91441" marR="91441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91441" marR="91441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 marL="91441" marR="91441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5" name="Rectangle 24"/>
          <p:cNvSpPr>
            <a:spLocks noChangeArrowheads="1"/>
          </p:cNvSpPr>
          <p:nvPr/>
        </p:nvSpPr>
        <p:spPr bwMode="auto">
          <a:xfrm>
            <a:off x="107950" y="3789363"/>
            <a:ext cx="8891588" cy="1152525"/>
          </a:xfrm>
          <a:prstGeom prst="rect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0" tIns="46800" rIns="90000" bIns="46800"/>
          <a:lstStyle>
            <a:lvl1pPr>
              <a:spcBef>
                <a:spcPct val="20000"/>
              </a:spcBef>
              <a:buClr>
                <a:srgbClr val="FF0000"/>
              </a:buClr>
              <a:buChar char="•"/>
              <a:defRPr kumimoji="1"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Char char="—"/>
              <a:defRPr kumimoji="1"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+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kumimoji="0"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26" name="Text Box 6"/>
          <p:cNvSpPr txBox="1">
            <a:spLocks noChangeArrowheads="1"/>
          </p:cNvSpPr>
          <p:nvPr/>
        </p:nvSpPr>
        <p:spPr bwMode="auto">
          <a:xfrm>
            <a:off x="323850" y="5229225"/>
            <a:ext cx="8532813" cy="1171575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ct val="20000"/>
              </a:spcBef>
              <a:buClr>
                <a:srgbClr val="FF0000"/>
              </a:buClr>
              <a:buChar char="•"/>
              <a:defRPr kumimoji="1"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Char char="—"/>
              <a:defRPr kumimoji="1"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+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kumimoji="0" lang="en-US" altLang="en-US" sz="2000" b="1">
                <a:solidFill>
                  <a:srgbClr val="0033CC"/>
                </a:solidFill>
                <a:cs typeface="Tahoma" panose="020B0604030504040204" pitchFamily="34" charset="0"/>
              </a:rPr>
              <a:t>Booth’s Algorithm – Pros:</a:t>
            </a:r>
          </a:p>
          <a:p>
            <a:pPr>
              <a:lnSpc>
                <a:spcPct val="50000"/>
              </a:lnSpc>
              <a:spcBef>
                <a:spcPct val="50000"/>
              </a:spcBef>
              <a:buClrTx/>
              <a:buFontTx/>
              <a:buChar char="-"/>
            </a:pPr>
            <a:r>
              <a:rPr kumimoji="0" lang="en-US" altLang="en-US" sz="2000" b="1">
                <a:solidFill>
                  <a:srgbClr val="0033CC"/>
                </a:solidFill>
                <a:cs typeface="Tahoma" panose="020B0604030504040204" pitchFamily="34" charset="0"/>
              </a:rPr>
              <a:t> Treats +ve and –ve multipliers uniformly.</a:t>
            </a:r>
          </a:p>
          <a:p>
            <a:pPr>
              <a:lnSpc>
                <a:spcPct val="50000"/>
              </a:lnSpc>
              <a:spcBef>
                <a:spcPct val="50000"/>
              </a:spcBef>
              <a:buClrTx/>
              <a:buFontTx/>
              <a:buChar char="-"/>
            </a:pPr>
            <a:r>
              <a:rPr kumimoji="0" lang="en-US" altLang="en-US" sz="2000" b="1">
                <a:solidFill>
                  <a:srgbClr val="0033CC"/>
                </a:solidFill>
                <a:cs typeface="Tahoma" panose="020B0604030504040204" pitchFamily="34" charset="0"/>
              </a:rPr>
              <a:t> Use fewer additions if the multiplier has large blocks of 1’s.</a:t>
            </a:r>
          </a:p>
          <a:p>
            <a:pPr>
              <a:lnSpc>
                <a:spcPct val="50000"/>
              </a:lnSpc>
              <a:spcBef>
                <a:spcPct val="50000"/>
              </a:spcBef>
              <a:buClrTx/>
              <a:buFontTx/>
              <a:buChar char="-"/>
            </a:pPr>
            <a:r>
              <a:rPr kumimoji="0" lang="en-US" altLang="en-US" sz="2000" b="1">
                <a:solidFill>
                  <a:srgbClr val="0033CC"/>
                </a:solidFill>
                <a:cs typeface="Tahoma" panose="020B0604030504040204" pitchFamily="34" charset="0"/>
              </a:rPr>
              <a:t> On average, has the same efficiency as the normal algorithm.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15" grpId="0" animBg="1"/>
      <p:bldP spid="16" grpId="0" animBg="1"/>
      <p:bldP spid="17" grpId="0"/>
      <p:bldP spid="20" grpId="0" animBg="1"/>
      <p:bldP spid="21" grpId="0" animBg="1"/>
      <p:bldP spid="22" grpId="0"/>
      <p:bldP spid="25" grpId="0" animBg="1"/>
      <p:bldP spid="2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Division</a:t>
            </a:r>
          </a:p>
        </p:txBody>
      </p:sp>
      <p:sp>
        <p:nvSpPr>
          <p:cNvPr id="7516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066800"/>
            <a:ext cx="8178800" cy="1641475"/>
          </a:xfrm>
        </p:spPr>
        <p:txBody>
          <a:bodyPr/>
          <a:lstStyle/>
          <a:p>
            <a:r>
              <a:rPr lang="en-US" altLang="en-US"/>
              <a:t>More complex than multiplication.</a:t>
            </a:r>
          </a:p>
          <a:p>
            <a:r>
              <a:rPr lang="en-US" altLang="en-US"/>
              <a:t>Negative numbers are really bad!</a:t>
            </a:r>
          </a:p>
          <a:p>
            <a:r>
              <a:rPr lang="en-US" altLang="en-US"/>
              <a:t>Based on long division.</a:t>
            </a:r>
          </a:p>
        </p:txBody>
      </p:sp>
      <p:pic>
        <p:nvPicPr>
          <p:cNvPr id="75162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51" t="9605" r="34253" b="77760"/>
          <a:stretch>
            <a:fillRect/>
          </a:stretch>
        </p:blipFill>
        <p:spPr bwMode="auto">
          <a:xfrm>
            <a:off x="2555875" y="3213100"/>
            <a:ext cx="3455988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5162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45" t="11398" r="3542" b="77760"/>
          <a:stretch>
            <a:fillRect/>
          </a:stretch>
        </p:blipFill>
        <p:spPr bwMode="auto">
          <a:xfrm>
            <a:off x="6084888" y="3284538"/>
            <a:ext cx="2735262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51622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98" r="73628" b="77760"/>
          <a:stretch>
            <a:fillRect/>
          </a:stretch>
        </p:blipFill>
        <p:spPr bwMode="auto">
          <a:xfrm>
            <a:off x="0" y="3284538"/>
            <a:ext cx="2411413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51623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119" t="-1276" r="55521" b="90395"/>
          <a:stretch>
            <a:fillRect/>
          </a:stretch>
        </p:blipFill>
        <p:spPr bwMode="auto">
          <a:xfrm>
            <a:off x="3851275" y="2779713"/>
            <a:ext cx="215900" cy="433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51628" name="Picture 1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698" t="25867" r="43698" b="65086"/>
          <a:stretch>
            <a:fillRect/>
          </a:stretch>
        </p:blipFill>
        <p:spPr bwMode="auto">
          <a:xfrm>
            <a:off x="3995738" y="3860800"/>
            <a:ext cx="1152525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51629" name="Picture 1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117" t="34914" r="43698" b="50658"/>
          <a:stretch>
            <a:fillRect/>
          </a:stretch>
        </p:blipFill>
        <p:spPr bwMode="auto">
          <a:xfrm>
            <a:off x="3851275" y="4221163"/>
            <a:ext cx="1296988" cy="57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51630" name="Picture 1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22" t="20447" r="40555" b="52451"/>
          <a:stretch>
            <a:fillRect/>
          </a:stretch>
        </p:blipFill>
        <p:spPr bwMode="auto">
          <a:xfrm>
            <a:off x="5076825" y="3644900"/>
            <a:ext cx="358775" cy="107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51632" name="Picture 1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858" t="51176" r="40555" b="39777"/>
          <a:stretch>
            <a:fillRect/>
          </a:stretch>
        </p:blipFill>
        <p:spPr bwMode="auto">
          <a:xfrm>
            <a:off x="4284663" y="4868863"/>
            <a:ext cx="1150937" cy="360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51633" name="Picture 1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39" t="58389" r="41338" b="23515"/>
          <a:stretch>
            <a:fillRect/>
          </a:stretch>
        </p:blipFill>
        <p:spPr bwMode="auto">
          <a:xfrm>
            <a:off x="4356100" y="5156200"/>
            <a:ext cx="1008063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51634" name="Picture 1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662" t="24034" r="38188" b="25348"/>
          <a:stretch>
            <a:fillRect/>
          </a:stretch>
        </p:blipFill>
        <p:spPr bwMode="auto">
          <a:xfrm>
            <a:off x="5364163" y="3787775"/>
            <a:ext cx="287337" cy="201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51636" name="Picture 2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806" t="22240" r="34253" b="23515"/>
          <a:stretch>
            <a:fillRect/>
          </a:stretch>
        </p:blipFill>
        <p:spPr bwMode="auto">
          <a:xfrm>
            <a:off x="5651500" y="3716338"/>
            <a:ext cx="360363" cy="2160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51638" name="Picture 2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362" t="76485" r="35034" b="12674"/>
          <a:stretch>
            <a:fillRect/>
          </a:stretch>
        </p:blipFill>
        <p:spPr bwMode="auto">
          <a:xfrm>
            <a:off x="4787900" y="5876925"/>
            <a:ext cx="1152525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51639" name="Picture 2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87326" r="34253"/>
          <a:stretch>
            <a:fillRect/>
          </a:stretch>
        </p:blipFill>
        <p:spPr bwMode="auto">
          <a:xfrm>
            <a:off x="4572000" y="6308725"/>
            <a:ext cx="1439863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51640" name="Picture 2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747" b="88602"/>
          <a:stretch>
            <a:fillRect/>
          </a:stretch>
        </p:blipFill>
        <p:spPr bwMode="auto">
          <a:xfrm>
            <a:off x="6011863" y="2830513"/>
            <a:ext cx="3132137" cy="45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51641" name="Picture 2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747" t="90953"/>
          <a:stretch>
            <a:fillRect/>
          </a:stretch>
        </p:blipFill>
        <p:spPr bwMode="auto">
          <a:xfrm>
            <a:off x="6011863" y="6453188"/>
            <a:ext cx="3132137" cy="360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51642" name="Picture 2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501" r="53143" b="18095"/>
          <a:stretch>
            <a:fillRect/>
          </a:stretch>
        </p:blipFill>
        <p:spPr bwMode="auto">
          <a:xfrm>
            <a:off x="0" y="4364038"/>
            <a:ext cx="4284663" cy="172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51643" name="Rectangle 27"/>
          <p:cNvSpPr>
            <a:spLocks noChangeArrowheads="1"/>
          </p:cNvSpPr>
          <p:nvPr/>
        </p:nvSpPr>
        <p:spPr bwMode="auto">
          <a:xfrm>
            <a:off x="3851275" y="3357563"/>
            <a:ext cx="215900" cy="358775"/>
          </a:xfrm>
          <a:prstGeom prst="rect">
            <a:avLst/>
          </a:prstGeom>
          <a:solidFill>
            <a:srgbClr val="00FF00">
              <a:alpha val="20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>
            <a:lvl1pPr>
              <a:spcBef>
                <a:spcPct val="20000"/>
              </a:spcBef>
              <a:buClr>
                <a:srgbClr val="FF0000"/>
              </a:buClr>
              <a:buChar char="•"/>
              <a:defRPr kumimoji="1"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Char char="—"/>
              <a:defRPr kumimoji="1"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+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kumimoji="0"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751644" name="Rectangle 28"/>
          <p:cNvSpPr>
            <a:spLocks noChangeArrowheads="1"/>
          </p:cNvSpPr>
          <p:nvPr/>
        </p:nvSpPr>
        <p:spPr bwMode="auto">
          <a:xfrm>
            <a:off x="3851275" y="3357563"/>
            <a:ext cx="2089150" cy="358775"/>
          </a:xfrm>
          <a:prstGeom prst="rect">
            <a:avLst/>
          </a:prstGeom>
          <a:solidFill>
            <a:srgbClr val="00FF00">
              <a:alpha val="20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>
            <a:lvl1pPr>
              <a:spcBef>
                <a:spcPct val="20000"/>
              </a:spcBef>
              <a:buClr>
                <a:srgbClr val="FF0000"/>
              </a:buClr>
              <a:buChar char="•"/>
              <a:defRPr kumimoji="1"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Char char="—"/>
              <a:defRPr kumimoji="1"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+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kumimoji="0"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751645" name="Rectangle 29"/>
          <p:cNvSpPr>
            <a:spLocks noChangeArrowheads="1"/>
          </p:cNvSpPr>
          <p:nvPr/>
        </p:nvSpPr>
        <p:spPr bwMode="auto">
          <a:xfrm>
            <a:off x="3851275" y="3357563"/>
            <a:ext cx="504825" cy="358775"/>
          </a:xfrm>
          <a:prstGeom prst="rect">
            <a:avLst/>
          </a:prstGeom>
          <a:solidFill>
            <a:srgbClr val="00FF00">
              <a:alpha val="20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>
            <a:lvl1pPr>
              <a:spcBef>
                <a:spcPct val="20000"/>
              </a:spcBef>
              <a:buClr>
                <a:srgbClr val="FF0000"/>
              </a:buClr>
              <a:buChar char="•"/>
              <a:defRPr kumimoji="1"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Char char="—"/>
              <a:defRPr kumimoji="1"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+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kumimoji="0"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751646" name="Rectangle 30"/>
          <p:cNvSpPr>
            <a:spLocks noChangeArrowheads="1"/>
          </p:cNvSpPr>
          <p:nvPr/>
        </p:nvSpPr>
        <p:spPr bwMode="auto">
          <a:xfrm>
            <a:off x="3851275" y="3357563"/>
            <a:ext cx="776288" cy="358775"/>
          </a:xfrm>
          <a:prstGeom prst="rect">
            <a:avLst/>
          </a:prstGeom>
          <a:solidFill>
            <a:srgbClr val="00FF00">
              <a:alpha val="20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>
            <a:lvl1pPr>
              <a:spcBef>
                <a:spcPct val="20000"/>
              </a:spcBef>
              <a:buClr>
                <a:srgbClr val="FF0000"/>
              </a:buClr>
              <a:buChar char="•"/>
              <a:defRPr kumimoji="1"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Char char="—"/>
              <a:defRPr kumimoji="1"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+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kumimoji="0"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751647" name="Rectangle 31"/>
          <p:cNvSpPr>
            <a:spLocks noChangeArrowheads="1"/>
          </p:cNvSpPr>
          <p:nvPr/>
        </p:nvSpPr>
        <p:spPr bwMode="auto">
          <a:xfrm>
            <a:off x="3851275" y="3357563"/>
            <a:ext cx="1008063" cy="358775"/>
          </a:xfrm>
          <a:prstGeom prst="rect">
            <a:avLst/>
          </a:prstGeom>
          <a:solidFill>
            <a:srgbClr val="00FF00">
              <a:alpha val="20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>
            <a:lvl1pPr>
              <a:spcBef>
                <a:spcPct val="20000"/>
              </a:spcBef>
              <a:buClr>
                <a:srgbClr val="FF0000"/>
              </a:buClr>
              <a:buChar char="•"/>
              <a:defRPr kumimoji="1"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Char char="—"/>
              <a:defRPr kumimoji="1"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+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kumimoji="0"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751648" name="Rectangle 32"/>
          <p:cNvSpPr>
            <a:spLocks noChangeArrowheads="1"/>
          </p:cNvSpPr>
          <p:nvPr/>
        </p:nvSpPr>
        <p:spPr bwMode="auto">
          <a:xfrm>
            <a:off x="3851275" y="3357563"/>
            <a:ext cx="1279525" cy="358775"/>
          </a:xfrm>
          <a:prstGeom prst="rect">
            <a:avLst/>
          </a:prstGeom>
          <a:solidFill>
            <a:srgbClr val="00FF00">
              <a:alpha val="20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>
            <a:lvl1pPr>
              <a:spcBef>
                <a:spcPct val="20000"/>
              </a:spcBef>
              <a:buClr>
                <a:srgbClr val="FF0000"/>
              </a:buClr>
              <a:buChar char="•"/>
              <a:defRPr kumimoji="1"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Char char="—"/>
              <a:defRPr kumimoji="1"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+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kumimoji="0"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751649" name="Rectangle 33"/>
          <p:cNvSpPr>
            <a:spLocks noChangeArrowheads="1"/>
          </p:cNvSpPr>
          <p:nvPr/>
        </p:nvSpPr>
        <p:spPr bwMode="auto">
          <a:xfrm>
            <a:off x="3851275" y="3357563"/>
            <a:ext cx="1554163" cy="358775"/>
          </a:xfrm>
          <a:prstGeom prst="rect">
            <a:avLst/>
          </a:prstGeom>
          <a:solidFill>
            <a:srgbClr val="00FF00">
              <a:alpha val="20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>
            <a:lvl1pPr>
              <a:spcBef>
                <a:spcPct val="20000"/>
              </a:spcBef>
              <a:buClr>
                <a:srgbClr val="FF0000"/>
              </a:buClr>
              <a:buChar char="•"/>
              <a:defRPr kumimoji="1"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Char char="—"/>
              <a:defRPr kumimoji="1"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+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kumimoji="0"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751650" name="Rectangle 34"/>
          <p:cNvSpPr>
            <a:spLocks noChangeArrowheads="1"/>
          </p:cNvSpPr>
          <p:nvPr/>
        </p:nvSpPr>
        <p:spPr bwMode="auto">
          <a:xfrm>
            <a:off x="3851275" y="3357563"/>
            <a:ext cx="1800225" cy="358775"/>
          </a:xfrm>
          <a:prstGeom prst="rect">
            <a:avLst/>
          </a:prstGeom>
          <a:solidFill>
            <a:srgbClr val="00FF00">
              <a:alpha val="20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>
            <a:lvl1pPr>
              <a:spcBef>
                <a:spcPct val="20000"/>
              </a:spcBef>
              <a:buClr>
                <a:srgbClr val="FF0000"/>
              </a:buClr>
              <a:buChar char="•"/>
              <a:defRPr kumimoji="1"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Char char="—"/>
              <a:defRPr kumimoji="1"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+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kumimoji="0" lang="en-US" altLang="en-US" sz="2400">
              <a:latin typeface="Times New Roman" panose="02020603050405020304" pitchFamily="18" charset="0"/>
            </a:endParaRPr>
          </a:p>
        </p:txBody>
      </p:sp>
      <p:pic>
        <p:nvPicPr>
          <p:cNvPr id="35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119" t="-1276" r="55521" b="90395"/>
          <a:stretch>
            <a:fillRect/>
          </a:stretch>
        </p:blipFill>
        <p:spPr bwMode="auto">
          <a:xfrm>
            <a:off x="4117975" y="2781300"/>
            <a:ext cx="215900" cy="433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" name="Picture 1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303" t="-1276" r="41335" b="90395"/>
          <a:stretch>
            <a:fillRect/>
          </a:stretch>
        </p:blipFill>
        <p:spPr bwMode="auto">
          <a:xfrm>
            <a:off x="5651500" y="2779713"/>
            <a:ext cx="215900" cy="433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" name="Picture 1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303" t="-1276" r="41335" b="90395"/>
          <a:stretch>
            <a:fillRect/>
          </a:stretch>
        </p:blipFill>
        <p:spPr bwMode="auto">
          <a:xfrm>
            <a:off x="5148263" y="2781300"/>
            <a:ext cx="215900" cy="433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119" t="-1276" r="55521" b="90395"/>
          <a:stretch>
            <a:fillRect/>
          </a:stretch>
        </p:blipFill>
        <p:spPr bwMode="auto">
          <a:xfrm>
            <a:off x="4356100" y="2781300"/>
            <a:ext cx="215900" cy="433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119" t="-1276" r="55521" b="90395"/>
          <a:stretch>
            <a:fillRect/>
          </a:stretch>
        </p:blipFill>
        <p:spPr bwMode="auto">
          <a:xfrm>
            <a:off x="4622800" y="2781300"/>
            <a:ext cx="215900" cy="433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" name="Picture 1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303" t="-1276" r="41335" b="90395"/>
          <a:stretch>
            <a:fillRect/>
          </a:stretch>
        </p:blipFill>
        <p:spPr bwMode="auto">
          <a:xfrm>
            <a:off x="4886325" y="2781300"/>
            <a:ext cx="215900" cy="433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2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119" t="-1276" r="55521" b="90395"/>
          <a:stretch>
            <a:fillRect/>
          </a:stretch>
        </p:blipFill>
        <p:spPr bwMode="auto">
          <a:xfrm>
            <a:off x="5407025" y="2781300"/>
            <a:ext cx="215900" cy="433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Box 35"/>
          <p:cNvSpPr txBox="1">
            <a:spLocks noChangeArrowheads="1"/>
          </p:cNvSpPr>
          <p:nvPr/>
        </p:nvSpPr>
        <p:spPr bwMode="auto">
          <a:xfrm>
            <a:off x="323850" y="3563938"/>
            <a:ext cx="12954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0000"/>
              </a:buClr>
              <a:buChar char="•"/>
              <a:defRPr kumimoji="1"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Char char="—"/>
              <a:defRPr kumimoji="1"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+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kumimoji="0" lang="ar-EG" altLang="en-US" sz="1800" b="1">
                <a:solidFill>
                  <a:srgbClr val="FF0000"/>
                </a:solidFill>
                <a:latin typeface="Times New Roman" panose="02020603050405020304" pitchFamily="18" charset="0"/>
              </a:rPr>
              <a:t>القاسم</a:t>
            </a:r>
            <a:endParaRPr kumimoji="0" lang="en-US" altLang="en-US" sz="1800" b="1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3" name="TextBox 42"/>
          <p:cNvSpPr txBox="1">
            <a:spLocks noChangeArrowheads="1"/>
          </p:cNvSpPr>
          <p:nvPr/>
        </p:nvSpPr>
        <p:spPr bwMode="auto">
          <a:xfrm>
            <a:off x="7956550" y="3563938"/>
            <a:ext cx="12954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0000"/>
              </a:buClr>
              <a:buChar char="•"/>
              <a:defRPr kumimoji="1"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Char char="—"/>
              <a:defRPr kumimoji="1"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+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kumimoji="0" lang="ar-EG" altLang="en-US" sz="1800" b="1">
                <a:solidFill>
                  <a:srgbClr val="FF0000"/>
                </a:solidFill>
                <a:latin typeface="Times New Roman" panose="02020603050405020304" pitchFamily="18" charset="0"/>
              </a:rPr>
              <a:t>المقسوم</a:t>
            </a:r>
            <a:endParaRPr kumimoji="0" lang="en-US" altLang="en-US" sz="1800" b="1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4" name="TextBox 43"/>
          <p:cNvSpPr txBox="1">
            <a:spLocks noChangeArrowheads="1"/>
          </p:cNvSpPr>
          <p:nvPr/>
        </p:nvSpPr>
        <p:spPr bwMode="auto">
          <a:xfrm>
            <a:off x="7956550" y="2492375"/>
            <a:ext cx="12954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0000"/>
              </a:buClr>
              <a:buChar char="•"/>
              <a:defRPr kumimoji="1"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Char char="—"/>
              <a:defRPr kumimoji="1"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+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kumimoji="0" lang="ar-EG" altLang="en-US" sz="1800" b="1">
                <a:solidFill>
                  <a:srgbClr val="FF0000"/>
                </a:solidFill>
                <a:latin typeface="Times New Roman" panose="02020603050405020304" pitchFamily="18" charset="0"/>
              </a:rPr>
              <a:t>الحاصل</a:t>
            </a:r>
            <a:endParaRPr kumimoji="0" lang="en-US" altLang="en-US" sz="1800" b="1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5" name="TextBox 44"/>
          <p:cNvSpPr txBox="1">
            <a:spLocks noChangeArrowheads="1"/>
          </p:cNvSpPr>
          <p:nvPr/>
        </p:nvSpPr>
        <p:spPr bwMode="auto">
          <a:xfrm>
            <a:off x="8101013" y="6156325"/>
            <a:ext cx="12954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0000"/>
              </a:buClr>
              <a:buChar char="•"/>
              <a:defRPr kumimoji="1"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Char char="—"/>
              <a:defRPr kumimoji="1"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+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kumimoji="0" lang="ar-EG" altLang="en-US" sz="1800" b="1">
                <a:solidFill>
                  <a:srgbClr val="FF0000"/>
                </a:solidFill>
                <a:latin typeface="Times New Roman" panose="02020603050405020304" pitchFamily="18" charset="0"/>
              </a:rPr>
              <a:t>الباقي</a:t>
            </a:r>
            <a:endParaRPr kumimoji="0" lang="en-US" altLang="en-US" sz="1800" b="1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16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16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16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1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1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1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1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1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1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1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1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1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1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1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1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1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1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1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 nodeType="clickPar">
                      <p:stCondLst>
                        <p:cond delay="indefinite"/>
                      </p:stCondLst>
                      <p:childTnLst>
                        <p:par>
                          <p:cTn id="8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1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1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1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 nodeType="clickPar">
                      <p:stCondLst>
                        <p:cond delay="indefinite"/>
                      </p:stCondLst>
                      <p:childTnLst>
                        <p:par>
                          <p:cTn id="9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 nodeType="clickPar">
                      <p:stCondLst>
                        <p:cond delay="indefinite"/>
                      </p:stCondLst>
                      <p:childTnLst>
                        <p:par>
                          <p:cTn id="10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1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 nodeType="clickPar">
                      <p:stCondLst>
                        <p:cond delay="indefinite"/>
                      </p:stCondLst>
                      <p:childTnLst>
                        <p:par>
                          <p:cTn id="10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1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 nodeType="clickPar">
                      <p:stCondLst>
                        <p:cond delay="indefinite"/>
                      </p:stCondLst>
                      <p:childTnLst>
                        <p:par>
                          <p:cTn id="10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1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1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1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 nodeType="clickPar">
                      <p:stCondLst>
                        <p:cond delay="indefinite"/>
                      </p:stCondLst>
                      <p:childTnLst>
                        <p:par>
                          <p:cTn id="1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 nodeType="clickPar">
                      <p:stCondLst>
                        <p:cond delay="indefinite"/>
                      </p:stCondLst>
                      <p:childTnLst>
                        <p:par>
                          <p:cTn id="1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1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1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1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 nodeType="clickPar">
                      <p:stCondLst>
                        <p:cond delay="indefinite"/>
                      </p:stCondLst>
                      <p:childTnLst>
                        <p:par>
                          <p:cTn id="1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 nodeType="clickPar">
                      <p:stCondLst>
                        <p:cond delay="indefinite"/>
                      </p:stCondLst>
                      <p:childTnLst>
                        <p:par>
                          <p:cTn id="1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1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 nodeType="clickPar">
                      <p:stCondLst>
                        <p:cond delay="indefinite"/>
                      </p:stCondLst>
                      <p:childTnLst>
                        <p:par>
                          <p:cTn id="1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1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 nodeType="clickPar">
                      <p:stCondLst>
                        <p:cond delay="indefinite"/>
                      </p:stCondLst>
                      <p:childTnLst>
                        <p:par>
                          <p:cTn id="1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1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 nodeType="clickPar">
                      <p:stCondLst>
                        <p:cond delay="indefinite"/>
                      </p:stCondLst>
                      <p:childTnLst>
                        <p:par>
                          <p:cTn id="1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1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 nodeType="clickPar">
                      <p:stCondLst>
                        <p:cond delay="indefinite"/>
                      </p:stCondLst>
                      <p:childTnLst>
                        <p:par>
                          <p:cTn id="1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1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1619" grpId="0" build="p"/>
      <p:bldP spid="751643" grpId="0" animBg="1"/>
      <p:bldP spid="751643" grpId="1" animBg="1"/>
      <p:bldP spid="751644" grpId="0" animBg="1"/>
      <p:bldP spid="751645" grpId="0" animBg="1"/>
      <p:bldP spid="751645" grpId="1" animBg="1"/>
      <p:bldP spid="751646" grpId="0" animBg="1"/>
      <p:bldP spid="751646" grpId="1" animBg="1"/>
      <p:bldP spid="751647" grpId="0" animBg="1"/>
      <p:bldP spid="751647" grpId="1" animBg="1"/>
      <p:bldP spid="751648" grpId="0" animBg="1"/>
      <p:bldP spid="751648" grpId="1" animBg="1"/>
      <p:bldP spid="751649" grpId="0" animBg="1"/>
      <p:bldP spid="751649" grpId="1" animBg="1"/>
      <p:bldP spid="751650" grpId="0" animBg="1"/>
      <p:bldP spid="751650" grpId="1" animBg="1"/>
      <p:bldP spid="36" grpId="0"/>
      <p:bldP spid="43" grpId="0"/>
      <p:bldP spid="44" grpId="0"/>
      <p:bldP spid="4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36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08" r="47620" b="94098"/>
          <a:stretch>
            <a:fillRect/>
          </a:stretch>
        </p:blipFill>
        <p:spPr bwMode="auto">
          <a:xfrm>
            <a:off x="6446838" y="0"/>
            <a:ext cx="1152525" cy="404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19" name="Rectangle 3"/>
          <p:cNvSpPr>
            <a:spLocks noGrp="1" noChangeArrowheads="1"/>
          </p:cNvSpPr>
          <p:nvPr>
            <p:ph type="title"/>
          </p:nvPr>
        </p:nvSpPr>
        <p:spPr>
          <a:xfrm>
            <a:off x="479425" y="0"/>
            <a:ext cx="4813300" cy="979488"/>
          </a:xfrm>
        </p:spPr>
        <p:txBody>
          <a:bodyPr lIns="0" tIns="0" rIns="0" bIns="0"/>
          <a:lstStyle/>
          <a:p>
            <a:r>
              <a:rPr lang="en-GB" altLang="en-US"/>
              <a:t>Restoring Division</a:t>
            </a:r>
            <a:br>
              <a:rPr lang="en-GB" altLang="en-US"/>
            </a:br>
            <a:r>
              <a:rPr lang="en-GB" altLang="en-US"/>
              <a:t>(Positive Integers)</a:t>
            </a:r>
          </a:p>
        </p:txBody>
      </p:sp>
      <p:pic>
        <p:nvPicPr>
          <p:cNvPr id="75366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46" t="4861" r="44928" b="74144"/>
          <a:stretch>
            <a:fillRect/>
          </a:stretch>
        </p:blipFill>
        <p:spPr bwMode="auto">
          <a:xfrm>
            <a:off x="6303963" y="333375"/>
            <a:ext cx="1439862" cy="143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5366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314" t="23750" r="58356" b="68889"/>
          <a:stretch>
            <a:fillRect/>
          </a:stretch>
        </p:blipFill>
        <p:spPr bwMode="auto">
          <a:xfrm>
            <a:off x="6951663" y="1628775"/>
            <a:ext cx="71437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53670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46" t="27940" r="44928" b="61551"/>
          <a:stretch>
            <a:fillRect/>
          </a:stretch>
        </p:blipFill>
        <p:spPr bwMode="auto">
          <a:xfrm>
            <a:off x="6303963" y="1916113"/>
            <a:ext cx="1439862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53671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46" t="36342" r="44928" b="51042"/>
          <a:stretch>
            <a:fillRect/>
          </a:stretch>
        </p:blipFill>
        <p:spPr bwMode="auto">
          <a:xfrm>
            <a:off x="6303963" y="2492375"/>
            <a:ext cx="1439862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53672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76" t="47893" r="47620" b="36343"/>
          <a:stretch>
            <a:fillRect/>
          </a:stretch>
        </p:blipFill>
        <p:spPr bwMode="auto">
          <a:xfrm>
            <a:off x="6375400" y="3284538"/>
            <a:ext cx="1223963" cy="1081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53673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358" t="54190" r="23454" b="23750"/>
          <a:stretch>
            <a:fillRect/>
          </a:stretch>
        </p:blipFill>
        <p:spPr bwMode="auto">
          <a:xfrm>
            <a:off x="7383463" y="3716338"/>
            <a:ext cx="1512887" cy="1512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53674" name="Picture 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2" t="53148" r="66400" b="23750"/>
          <a:stretch>
            <a:fillRect/>
          </a:stretch>
        </p:blipFill>
        <p:spPr bwMode="auto">
          <a:xfrm>
            <a:off x="5078413" y="3644900"/>
            <a:ext cx="1512887" cy="158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53675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48" t="74144" r="35551" b="13240"/>
          <a:stretch>
            <a:fillRect/>
          </a:stretch>
        </p:blipFill>
        <p:spPr bwMode="auto">
          <a:xfrm>
            <a:off x="5654675" y="5084763"/>
            <a:ext cx="2592388" cy="865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53676" name="Picture 1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76" t="85695" r="47620"/>
          <a:stretch>
            <a:fillRect/>
          </a:stretch>
        </p:blipFill>
        <p:spPr bwMode="auto">
          <a:xfrm>
            <a:off x="6375400" y="5876925"/>
            <a:ext cx="1223963" cy="981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53677" name="Picture 1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856" r="56995"/>
          <a:stretch>
            <a:fillRect/>
          </a:stretch>
        </p:blipFill>
        <p:spPr bwMode="auto">
          <a:xfrm>
            <a:off x="4787900" y="1773238"/>
            <a:ext cx="2308225" cy="5084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53678" name="Picture 1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689" t="90950" r="22124"/>
          <a:stretch>
            <a:fillRect/>
          </a:stretch>
        </p:blipFill>
        <p:spPr bwMode="auto">
          <a:xfrm>
            <a:off x="7454900" y="6237288"/>
            <a:ext cx="1512888" cy="620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53679" name="Text Box 15"/>
          <p:cNvSpPr txBox="1">
            <a:spLocks noChangeArrowheads="1"/>
          </p:cNvSpPr>
          <p:nvPr/>
        </p:nvSpPr>
        <p:spPr bwMode="auto">
          <a:xfrm>
            <a:off x="7683500" y="5800725"/>
            <a:ext cx="1568450" cy="58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ct val="20000"/>
              </a:spcBef>
              <a:buClr>
                <a:srgbClr val="FF0000"/>
              </a:buClr>
              <a:buChar char="•"/>
              <a:defRPr kumimoji="1"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Char char="—"/>
              <a:defRPr kumimoji="1"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+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kumimoji="0" lang="en-US" altLang="en-US" sz="1600" b="1">
                <a:solidFill>
                  <a:srgbClr val="FF0000"/>
                </a:solidFill>
                <a:latin typeface="Times New Roman" panose="02020603050405020304" pitchFamily="18" charset="0"/>
              </a:rPr>
              <a:t>Quotient in Q</a:t>
            </a: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kumimoji="0" lang="en-US" altLang="en-US" sz="1600" b="1">
                <a:solidFill>
                  <a:srgbClr val="FF0000"/>
                </a:solidFill>
                <a:latin typeface="Times New Roman" panose="02020603050405020304" pitchFamily="18" charset="0"/>
              </a:rPr>
              <a:t>Remainder in A</a:t>
            </a:r>
          </a:p>
        </p:txBody>
      </p:sp>
      <p:sp>
        <p:nvSpPr>
          <p:cNvPr id="753680" name="Text Box 16"/>
          <p:cNvSpPr txBox="1">
            <a:spLocks noChangeArrowheads="1"/>
          </p:cNvSpPr>
          <p:nvPr/>
        </p:nvSpPr>
        <p:spPr bwMode="auto">
          <a:xfrm>
            <a:off x="34925" y="4222750"/>
            <a:ext cx="431800" cy="2841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ct val="20000"/>
              </a:spcBef>
              <a:buClr>
                <a:srgbClr val="FF0000"/>
              </a:buClr>
              <a:buChar char="•"/>
              <a:defRPr kumimoji="1"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Char char="—"/>
              <a:defRPr kumimoji="1"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+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50000"/>
              </a:spcBef>
              <a:buClrTx/>
              <a:buFontTx/>
              <a:buNone/>
            </a:pPr>
            <a:r>
              <a:rPr kumimoji="0" lang="en-US" altLang="en-US" sz="1800" b="1">
                <a:latin typeface="Times New Roman" panose="02020603050405020304" pitchFamily="18" charset="0"/>
              </a:rPr>
              <a:t>A</a:t>
            </a:r>
            <a:r>
              <a:rPr kumimoji="0" lang="en-US" altLang="en-US" sz="1800" b="1" i="1" baseline="-25000">
                <a:latin typeface="Times New Roman" panose="02020603050405020304" pitchFamily="18" charset="0"/>
              </a:rPr>
              <a:t>n</a:t>
            </a:r>
            <a:r>
              <a:rPr kumimoji="0" lang="en-US" altLang="en-US" sz="1800" b="1" baseline="-25000">
                <a:latin typeface="Times New Roman" panose="02020603050405020304" pitchFamily="18" charset="0"/>
              </a:rPr>
              <a:t>-1</a:t>
            </a:r>
          </a:p>
        </p:txBody>
      </p:sp>
      <p:sp>
        <p:nvSpPr>
          <p:cNvPr id="753681" name="Text Box 17"/>
          <p:cNvSpPr txBox="1">
            <a:spLocks noChangeArrowheads="1"/>
          </p:cNvSpPr>
          <p:nvPr/>
        </p:nvSpPr>
        <p:spPr bwMode="auto">
          <a:xfrm>
            <a:off x="1835150" y="4222750"/>
            <a:ext cx="431800" cy="2841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ct val="20000"/>
              </a:spcBef>
              <a:buClr>
                <a:srgbClr val="FF0000"/>
              </a:buClr>
              <a:buChar char="•"/>
              <a:defRPr kumimoji="1"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Char char="—"/>
              <a:defRPr kumimoji="1"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+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50000"/>
              </a:spcBef>
              <a:buClrTx/>
              <a:buFontTx/>
              <a:buNone/>
            </a:pPr>
            <a:r>
              <a:rPr kumimoji="0" lang="en-US" altLang="en-US" sz="1800" b="1">
                <a:latin typeface="Times New Roman" panose="02020603050405020304" pitchFamily="18" charset="0"/>
              </a:rPr>
              <a:t>A</a:t>
            </a:r>
            <a:r>
              <a:rPr kumimoji="0" lang="en-US" altLang="en-US" sz="1800" b="1" baseline="-25000">
                <a:latin typeface="Times New Roman" panose="02020603050405020304" pitchFamily="18" charset="0"/>
              </a:rPr>
              <a:t>0</a:t>
            </a:r>
          </a:p>
        </p:txBody>
      </p:sp>
      <p:sp>
        <p:nvSpPr>
          <p:cNvPr id="753682" name="Text Box 18"/>
          <p:cNvSpPr txBox="1">
            <a:spLocks noChangeArrowheads="1"/>
          </p:cNvSpPr>
          <p:nvPr/>
        </p:nvSpPr>
        <p:spPr bwMode="auto">
          <a:xfrm>
            <a:off x="468313" y="4221163"/>
            <a:ext cx="1366837" cy="2841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buClr>
                <a:srgbClr val="FF0000"/>
              </a:buClr>
              <a:buChar char="•"/>
              <a:defRPr kumimoji="1"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Char char="—"/>
              <a:defRPr kumimoji="1"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+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50000"/>
              </a:spcBef>
              <a:buClrTx/>
              <a:buFontTx/>
              <a:buNone/>
            </a:pPr>
            <a:r>
              <a:rPr kumimoji="0" lang="en-US" alt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·   ·   ·</a:t>
            </a:r>
          </a:p>
        </p:txBody>
      </p:sp>
      <p:sp>
        <p:nvSpPr>
          <p:cNvPr id="753683" name="Text Box 19"/>
          <p:cNvSpPr txBox="1">
            <a:spLocks noChangeArrowheads="1"/>
          </p:cNvSpPr>
          <p:nvPr/>
        </p:nvSpPr>
        <p:spPr bwMode="auto">
          <a:xfrm>
            <a:off x="2513013" y="4222750"/>
            <a:ext cx="431800" cy="2841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ct val="20000"/>
              </a:spcBef>
              <a:buClr>
                <a:srgbClr val="FF0000"/>
              </a:buClr>
              <a:buChar char="•"/>
              <a:defRPr kumimoji="1"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Char char="—"/>
              <a:defRPr kumimoji="1"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+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50000"/>
              </a:spcBef>
              <a:buClrTx/>
              <a:buFontTx/>
              <a:buNone/>
            </a:pPr>
            <a:r>
              <a:rPr kumimoji="0" lang="en-US" altLang="en-US" sz="1800" b="1">
                <a:latin typeface="Times New Roman" panose="02020603050405020304" pitchFamily="18" charset="0"/>
              </a:rPr>
              <a:t>Q</a:t>
            </a:r>
            <a:r>
              <a:rPr kumimoji="0" lang="en-US" altLang="en-US" sz="1800" b="1" i="1" baseline="-25000">
                <a:latin typeface="Times New Roman" panose="02020603050405020304" pitchFamily="18" charset="0"/>
              </a:rPr>
              <a:t>n</a:t>
            </a:r>
            <a:r>
              <a:rPr kumimoji="0" lang="en-US" altLang="en-US" sz="1800" b="1" baseline="-25000">
                <a:latin typeface="Times New Roman" panose="02020603050405020304" pitchFamily="18" charset="0"/>
              </a:rPr>
              <a:t>-1</a:t>
            </a:r>
          </a:p>
        </p:txBody>
      </p:sp>
      <p:sp>
        <p:nvSpPr>
          <p:cNvPr id="753684" name="Text Box 20"/>
          <p:cNvSpPr txBox="1">
            <a:spLocks noChangeArrowheads="1"/>
          </p:cNvSpPr>
          <p:nvPr/>
        </p:nvSpPr>
        <p:spPr bwMode="auto">
          <a:xfrm>
            <a:off x="4313238" y="4222750"/>
            <a:ext cx="431800" cy="2841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ct val="20000"/>
              </a:spcBef>
              <a:buClr>
                <a:srgbClr val="FF0000"/>
              </a:buClr>
              <a:buChar char="•"/>
              <a:defRPr kumimoji="1"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Char char="—"/>
              <a:defRPr kumimoji="1"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+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50000"/>
              </a:spcBef>
              <a:buClrTx/>
              <a:buFontTx/>
              <a:buNone/>
            </a:pPr>
            <a:r>
              <a:rPr kumimoji="0" lang="en-US" altLang="en-US" sz="1800" b="1">
                <a:latin typeface="Times New Roman" panose="02020603050405020304" pitchFamily="18" charset="0"/>
              </a:rPr>
              <a:t>Q</a:t>
            </a:r>
            <a:r>
              <a:rPr kumimoji="0" lang="en-US" altLang="en-US" sz="1800" b="1" baseline="-25000">
                <a:latin typeface="Times New Roman" panose="02020603050405020304" pitchFamily="18" charset="0"/>
              </a:rPr>
              <a:t>0</a:t>
            </a:r>
          </a:p>
        </p:txBody>
      </p:sp>
      <p:sp>
        <p:nvSpPr>
          <p:cNvPr id="753685" name="Text Box 21"/>
          <p:cNvSpPr txBox="1">
            <a:spLocks noChangeArrowheads="1"/>
          </p:cNvSpPr>
          <p:nvPr/>
        </p:nvSpPr>
        <p:spPr bwMode="auto">
          <a:xfrm>
            <a:off x="2946400" y="4221163"/>
            <a:ext cx="1366838" cy="2841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buClr>
                <a:srgbClr val="FF0000"/>
              </a:buClr>
              <a:buChar char="•"/>
              <a:defRPr kumimoji="1"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Char char="—"/>
              <a:defRPr kumimoji="1"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+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50000"/>
              </a:spcBef>
              <a:buClrTx/>
              <a:buFontTx/>
              <a:buNone/>
            </a:pPr>
            <a:r>
              <a:rPr kumimoji="0" lang="en-US" alt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·   ·   ·</a:t>
            </a:r>
          </a:p>
        </p:txBody>
      </p:sp>
      <p:sp>
        <p:nvSpPr>
          <p:cNvPr id="753686" name="Text Box 22"/>
          <p:cNvSpPr txBox="1">
            <a:spLocks noChangeArrowheads="1"/>
          </p:cNvSpPr>
          <p:nvPr/>
        </p:nvSpPr>
        <p:spPr bwMode="auto">
          <a:xfrm>
            <a:off x="2987675" y="2351088"/>
            <a:ext cx="431800" cy="2841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buClr>
                <a:srgbClr val="FF0000"/>
              </a:buClr>
              <a:buChar char="•"/>
              <a:defRPr kumimoji="1"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Char char="—"/>
              <a:defRPr kumimoji="1"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+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50000"/>
              </a:spcBef>
              <a:buClrTx/>
              <a:buFontTx/>
              <a:buNone/>
            </a:pPr>
            <a:r>
              <a:rPr kumimoji="0" lang="en-US" altLang="en-US" sz="1800" b="1">
                <a:latin typeface="Times New Roman" panose="02020603050405020304" pitchFamily="18" charset="0"/>
              </a:rPr>
              <a:t>M</a:t>
            </a:r>
            <a:r>
              <a:rPr kumimoji="0" lang="en-US" altLang="en-US" sz="1800" b="1" baseline="-25000">
                <a:latin typeface="Times New Roman" panose="02020603050405020304" pitchFamily="18" charset="0"/>
              </a:rPr>
              <a:t>0</a:t>
            </a:r>
          </a:p>
        </p:txBody>
      </p:sp>
      <p:sp>
        <p:nvSpPr>
          <p:cNvPr id="753687" name="Text Box 23"/>
          <p:cNvSpPr txBox="1">
            <a:spLocks noChangeArrowheads="1"/>
          </p:cNvSpPr>
          <p:nvPr/>
        </p:nvSpPr>
        <p:spPr bwMode="auto">
          <a:xfrm>
            <a:off x="1620838" y="2349500"/>
            <a:ext cx="1366837" cy="2841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buClr>
                <a:srgbClr val="FF0000"/>
              </a:buClr>
              <a:buChar char="•"/>
              <a:defRPr kumimoji="1"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Char char="—"/>
              <a:defRPr kumimoji="1"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+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50000"/>
              </a:spcBef>
              <a:buClrTx/>
              <a:buFontTx/>
              <a:buNone/>
            </a:pPr>
            <a:r>
              <a:rPr kumimoji="0" lang="en-US" alt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·   ·   ·</a:t>
            </a:r>
          </a:p>
        </p:txBody>
      </p:sp>
      <p:sp>
        <p:nvSpPr>
          <p:cNvPr id="753688" name="Text Box 24"/>
          <p:cNvSpPr txBox="1">
            <a:spLocks noChangeArrowheads="1"/>
          </p:cNvSpPr>
          <p:nvPr/>
        </p:nvSpPr>
        <p:spPr bwMode="auto">
          <a:xfrm>
            <a:off x="1187450" y="2349500"/>
            <a:ext cx="431800" cy="2841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buClr>
                <a:srgbClr val="FF0000"/>
              </a:buClr>
              <a:buChar char="•"/>
              <a:defRPr kumimoji="1"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Char char="—"/>
              <a:defRPr kumimoji="1"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+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50000"/>
              </a:spcBef>
              <a:buClrTx/>
              <a:buFontTx/>
              <a:buNone/>
            </a:pPr>
            <a:r>
              <a:rPr kumimoji="0" lang="en-US" altLang="en-US" sz="1700" b="1">
                <a:latin typeface="Times New Roman" panose="02020603050405020304" pitchFamily="18" charset="0"/>
              </a:rPr>
              <a:t>M</a:t>
            </a:r>
            <a:r>
              <a:rPr kumimoji="0" lang="en-US" altLang="en-US" sz="1700" b="1" i="1" baseline="-25000">
                <a:latin typeface="Times New Roman" panose="02020603050405020304" pitchFamily="18" charset="0"/>
              </a:rPr>
              <a:t>n</a:t>
            </a:r>
            <a:r>
              <a:rPr kumimoji="0" lang="en-US" altLang="en-US" sz="1700" b="1" baseline="-25000">
                <a:latin typeface="Times New Roman" panose="02020603050405020304" pitchFamily="18" charset="0"/>
              </a:rPr>
              <a:t>-1</a:t>
            </a:r>
          </a:p>
        </p:txBody>
      </p:sp>
      <p:sp>
        <p:nvSpPr>
          <p:cNvPr id="753689" name="Text Box 25"/>
          <p:cNvSpPr txBox="1">
            <a:spLocks noChangeArrowheads="1"/>
          </p:cNvSpPr>
          <p:nvPr/>
        </p:nvSpPr>
        <p:spPr bwMode="auto">
          <a:xfrm>
            <a:off x="2484438" y="4508500"/>
            <a:ext cx="2232025" cy="37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ct val="20000"/>
              </a:spcBef>
              <a:buClr>
                <a:srgbClr val="FF0000"/>
              </a:buClr>
              <a:buChar char="•"/>
              <a:defRPr kumimoji="1"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Char char="—"/>
              <a:defRPr kumimoji="1"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+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kumimoji="0" lang="en-US" altLang="en-US" sz="1800" b="1">
                <a:latin typeface="Times New Roman" panose="02020603050405020304" pitchFamily="18" charset="0"/>
              </a:rPr>
              <a:t>Dividend</a:t>
            </a:r>
          </a:p>
        </p:txBody>
      </p:sp>
      <p:sp>
        <p:nvSpPr>
          <p:cNvPr id="753690" name="Text Box 26"/>
          <p:cNvSpPr txBox="1">
            <a:spLocks noChangeArrowheads="1"/>
          </p:cNvSpPr>
          <p:nvPr/>
        </p:nvSpPr>
        <p:spPr bwMode="auto">
          <a:xfrm>
            <a:off x="1833563" y="1989138"/>
            <a:ext cx="900112" cy="37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ct val="20000"/>
              </a:spcBef>
              <a:buClr>
                <a:srgbClr val="FF0000"/>
              </a:buClr>
              <a:buChar char="•"/>
              <a:defRPr kumimoji="1"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Char char="—"/>
              <a:defRPr kumimoji="1"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+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kumimoji="0" lang="en-US" altLang="en-US" sz="1800" b="1">
                <a:latin typeface="Times New Roman" panose="02020603050405020304" pitchFamily="18" charset="0"/>
              </a:rPr>
              <a:t>Divisor</a:t>
            </a:r>
          </a:p>
        </p:txBody>
      </p:sp>
      <p:sp>
        <p:nvSpPr>
          <p:cNvPr id="753691" name="Oval 27"/>
          <p:cNvSpPr>
            <a:spLocks noChangeArrowheads="1"/>
          </p:cNvSpPr>
          <p:nvPr/>
        </p:nvSpPr>
        <p:spPr bwMode="auto">
          <a:xfrm>
            <a:off x="769938" y="2981325"/>
            <a:ext cx="1871662" cy="792163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lvl1pPr>
              <a:spcBef>
                <a:spcPct val="20000"/>
              </a:spcBef>
              <a:buClr>
                <a:srgbClr val="FF0000"/>
              </a:buClr>
              <a:buChar char="•"/>
              <a:defRPr kumimoji="1"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Char char="—"/>
              <a:defRPr kumimoji="1"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+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kumimoji="0"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753692" name="Text Box 28"/>
          <p:cNvSpPr txBox="1">
            <a:spLocks noChangeArrowheads="1"/>
          </p:cNvSpPr>
          <p:nvPr/>
        </p:nvSpPr>
        <p:spPr bwMode="auto">
          <a:xfrm>
            <a:off x="1031875" y="3125788"/>
            <a:ext cx="13509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ct val="20000"/>
              </a:spcBef>
              <a:buClr>
                <a:srgbClr val="FF0000"/>
              </a:buClr>
              <a:buChar char="•"/>
              <a:defRPr kumimoji="1"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Char char="—"/>
              <a:defRPr kumimoji="1"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+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kumimoji="0" lang="en-US" altLang="en-US" sz="2400">
                <a:latin typeface="Times New Roman" panose="02020603050405020304" pitchFamily="18" charset="0"/>
              </a:rPr>
              <a:t>A←</a:t>
            </a:r>
            <a:r>
              <a:rPr kumimoji="0"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A–M</a:t>
            </a:r>
          </a:p>
        </p:txBody>
      </p:sp>
      <p:sp>
        <p:nvSpPr>
          <p:cNvPr id="753693" name="Line 29"/>
          <p:cNvSpPr>
            <a:spLocks noChangeShapeType="1"/>
          </p:cNvSpPr>
          <p:nvPr/>
        </p:nvSpPr>
        <p:spPr bwMode="auto">
          <a:xfrm flipV="1">
            <a:off x="971550" y="3789363"/>
            <a:ext cx="504825" cy="431800"/>
          </a:xfrm>
          <a:prstGeom prst="line">
            <a:avLst/>
          </a:prstGeom>
          <a:noFill/>
          <a:ln w="57150">
            <a:solidFill>
              <a:srgbClr val="0000FF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/>
          <a:lstStyle/>
          <a:p>
            <a:endParaRPr lang="en-US"/>
          </a:p>
        </p:txBody>
      </p:sp>
      <p:sp>
        <p:nvSpPr>
          <p:cNvPr id="753694" name="Line 30"/>
          <p:cNvSpPr>
            <a:spLocks noChangeShapeType="1"/>
          </p:cNvSpPr>
          <p:nvPr/>
        </p:nvSpPr>
        <p:spPr bwMode="auto">
          <a:xfrm flipH="1">
            <a:off x="2124075" y="2636838"/>
            <a:ext cx="287338" cy="360362"/>
          </a:xfrm>
          <a:prstGeom prst="line">
            <a:avLst/>
          </a:prstGeom>
          <a:noFill/>
          <a:ln w="57150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/>
          <a:lstStyle/>
          <a:p>
            <a:endParaRPr lang="en-US"/>
          </a:p>
        </p:txBody>
      </p:sp>
      <p:sp>
        <p:nvSpPr>
          <p:cNvPr id="753695" name="Line 31"/>
          <p:cNvSpPr>
            <a:spLocks noChangeShapeType="1"/>
          </p:cNvSpPr>
          <p:nvPr/>
        </p:nvSpPr>
        <p:spPr bwMode="auto">
          <a:xfrm flipH="1">
            <a:off x="2268538" y="4365625"/>
            <a:ext cx="2159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/>
          <a:lstStyle/>
          <a:p>
            <a:endParaRPr lang="en-US"/>
          </a:p>
        </p:txBody>
      </p:sp>
      <p:sp>
        <p:nvSpPr>
          <p:cNvPr id="753696" name="Text Box 32"/>
          <p:cNvSpPr txBox="1">
            <a:spLocks noChangeArrowheads="1"/>
          </p:cNvSpPr>
          <p:nvPr/>
        </p:nvSpPr>
        <p:spPr bwMode="auto">
          <a:xfrm>
            <a:off x="0" y="4508500"/>
            <a:ext cx="2268538" cy="40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ct val="20000"/>
              </a:spcBef>
              <a:buClr>
                <a:srgbClr val="FF0000"/>
              </a:buClr>
              <a:buChar char="•"/>
              <a:defRPr kumimoji="1"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Char char="—"/>
              <a:defRPr kumimoji="1"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+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kumimoji="0" lang="en-US" altLang="en-US" sz="2000" b="1">
                <a:latin typeface="Arial" panose="020B0604020202020204" pitchFamily="34" charset="0"/>
              </a:rPr>
              <a:t>000…0</a:t>
            </a:r>
          </a:p>
        </p:txBody>
      </p:sp>
      <p:sp>
        <p:nvSpPr>
          <p:cNvPr id="34" name="Text Box 25"/>
          <p:cNvSpPr txBox="1">
            <a:spLocks noChangeArrowheads="1"/>
          </p:cNvSpPr>
          <p:nvPr/>
        </p:nvSpPr>
        <p:spPr bwMode="auto">
          <a:xfrm>
            <a:off x="2555875" y="5373688"/>
            <a:ext cx="2087563" cy="37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ct val="20000"/>
              </a:spcBef>
              <a:buClr>
                <a:srgbClr val="FF0000"/>
              </a:buClr>
              <a:buChar char="•"/>
              <a:defRPr kumimoji="1"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Char char="—"/>
              <a:defRPr kumimoji="1"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+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kumimoji="0" lang="en-US" altLang="en-US" sz="1800" b="1">
                <a:solidFill>
                  <a:srgbClr val="FF0000"/>
                </a:solidFill>
                <a:latin typeface="Times New Roman" panose="02020603050405020304" pitchFamily="18" charset="0"/>
              </a:rPr>
              <a:t>Quotient</a:t>
            </a:r>
          </a:p>
        </p:txBody>
      </p:sp>
      <p:sp>
        <p:nvSpPr>
          <p:cNvPr id="35" name="Text Box 25"/>
          <p:cNvSpPr txBox="1">
            <a:spLocks noChangeArrowheads="1"/>
          </p:cNvSpPr>
          <p:nvPr/>
        </p:nvSpPr>
        <p:spPr bwMode="auto">
          <a:xfrm>
            <a:off x="0" y="5373688"/>
            <a:ext cx="2268538" cy="37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ct val="20000"/>
              </a:spcBef>
              <a:buClr>
                <a:srgbClr val="FF0000"/>
              </a:buClr>
              <a:buChar char="•"/>
              <a:defRPr kumimoji="1"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Char char="—"/>
              <a:defRPr kumimoji="1"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+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kumimoji="0" lang="en-US" altLang="en-US" sz="1800" b="1">
                <a:solidFill>
                  <a:srgbClr val="FF0000"/>
                </a:solidFill>
                <a:latin typeface="Times New Roman" panose="02020603050405020304" pitchFamily="18" charset="0"/>
              </a:rPr>
              <a:t>Remainder</a:t>
            </a:r>
          </a:p>
        </p:txBody>
      </p:sp>
      <p:cxnSp>
        <p:nvCxnSpPr>
          <p:cNvPr id="38" name="Straight Arrow Connector 37"/>
          <p:cNvCxnSpPr>
            <a:cxnSpLocks noChangeShapeType="1"/>
            <a:stCxn id="753696" idx="2"/>
            <a:endCxn id="35" idx="0"/>
          </p:cNvCxnSpPr>
          <p:nvPr/>
        </p:nvCxnSpPr>
        <p:spPr bwMode="auto">
          <a:xfrm flipH="1">
            <a:off x="1133475" y="4911725"/>
            <a:ext cx="0" cy="461963"/>
          </a:xfrm>
          <a:prstGeom prst="straightConnector1">
            <a:avLst/>
          </a:prstGeom>
          <a:noFill/>
          <a:ln w="50800" algn="ctr">
            <a:solidFill>
              <a:srgbClr val="FF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0" name="Straight Arrow Connector 39"/>
          <p:cNvCxnSpPr>
            <a:cxnSpLocks noChangeShapeType="1"/>
            <a:stCxn id="753689" idx="2"/>
            <a:endCxn id="34" idx="0"/>
          </p:cNvCxnSpPr>
          <p:nvPr/>
        </p:nvCxnSpPr>
        <p:spPr bwMode="auto">
          <a:xfrm>
            <a:off x="3600450" y="4879975"/>
            <a:ext cx="0" cy="493713"/>
          </a:xfrm>
          <a:prstGeom prst="straightConnector1">
            <a:avLst/>
          </a:prstGeom>
          <a:noFill/>
          <a:ln w="50800" algn="ctr">
            <a:solidFill>
              <a:srgbClr val="FF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3" name="32-Point Star 42"/>
          <p:cNvSpPr/>
          <p:nvPr/>
        </p:nvSpPr>
        <p:spPr bwMode="auto">
          <a:xfrm>
            <a:off x="7812088" y="5084763"/>
            <a:ext cx="1368425" cy="431800"/>
          </a:xfrm>
          <a:prstGeom prst="star32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tIns="0" rIns="0" bIns="0" anchor="ctr" anchorCtr="1"/>
          <a:lstStyle/>
          <a:p>
            <a:pPr>
              <a:defRPr/>
            </a:pPr>
            <a:r>
              <a:rPr lang="en-US" sz="1600" b="1" dirty="0">
                <a:solidFill>
                  <a:srgbClr val="FF0000"/>
                </a:solidFill>
                <a:cs typeface="+mn-cs"/>
              </a:rPr>
              <a:t>Restore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 nodeType="clickPar">
                      <p:stCondLst>
                        <p:cond delay="indefinite"/>
                      </p:stCondLst>
                      <p:childTnLst>
                        <p:par>
                          <p:cTn id="8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 nodeType="clickPar">
                      <p:stCondLst>
                        <p:cond delay="indefinite"/>
                      </p:stCondLst>
                      <p:childTnLst>
                        <p:par>
                          <p:cTn id="9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3679" grpId="0"/>
      <p:bldP spid="753680" grpId="0" animBg="1"/>
      <p:bldP spid="753681" grpId="0" animBg="1"/>
      <p:bldP spid="753682" grpId="0" animBg="1"/>
      <p:bldP spid="753683" grpId="0" animBg="1"/>
      <p:bldP spid="753684" grpId="0" animBg="1"/>
      <p:bldP spid="753685" grpId="0" animBg="1"/>
      <p:bldP spid="753686" grpId="0" animBg="1"/>
      <p:bldP spid="753687" grpId="0" animBg="1"/>
      <p:bldP spid="753688" grpId="0" animBg="1"/>
      <p:bldP spid="753689" grpId="0"/>
      <p:bldP spid="753690" grpId="0"/>
      <p:bldP spid="753691" grpId="0" animBg="1"/>
      <p:bldP spid="753692" grpId="0"/>
      <p:bldP spid="753696" grpId="0"/>
      <p:bldP spid="34" grpId="0"/>
      <p:bldP spid="35" grpId="0"/>
      <p:bldP spid="4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en-US"/>
              <a:t>Adminstrivia</a:t>
            </a:r>
          </a:p>
        </p:txBody>
      </p:sp>
      <p:sp>
        <p:nvSpPr>
          <p:cNvPr id="4099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153400" cy="5638800"/>
          </a:xfrm>
        </p:spPr>
        <p:txBody>
          <a:bodyPr/>
          <a:lstStyle/>
          <a:p>
            <a:r>
              <a:rPr lang="en-CA" altLang="en-US" dirty="0"/>
              <a:t>Assignment #2:</a:t>
            </a:r>
          </a:p>
          <a:p>
            <a:pPr lvl="1"/>
            <a:r>
              <a:rPr lang="en-CA" altLang="en-US" dirty="0"/>
              <a:t>Due: </a:t>
            </a:r>
            <a:r>
              <a:rPr lang="en-CA" altLang="en-US" dirty="0">
                <a:solidFill>
                  <a:srgbClr val="FF0000"/>
                </a:solidFill>
              </a:rPr>
              <a:t>Thursday, April 13, 2017</a:t>
            </a:r>
            <a:r>
              <a:rPr lang="en-CA" altLang="en-US" dirty="0"/>
              <a:t>  </a:t>
            </a:r>
          </a:p>
          <a:p>
            <a:r>
              <a:rPr lang="en-CA" altLang="en-US" dirty="0"/>
              <a:t>Midterm:</a:t>
            </a:r>
          </a:p>
          <a:p>
            <a:pPr lvl="1"/>
            <a:r>
              <a:rPr lang="en-CA" altLang="en-US" dirty="0"/>
              <a:t>Date: </a:t>
            </a:r>
            <a:r>
              <a:rPr lang="en-CA" altLang="en-US" dirty="0">
                <a:solidFill>
                  <a:srgbClr val="FF0000"/>
                </a:solidFill>
              </a:rPr>
              <a:t>Saturday, April 15, 2017</a:t>
            </a:r>
          </a:p>
          <a:p>
            <a:pPr lvl="1"/>
            <a:r>
              <a:rPr lang="en-CA" altLang="en-US" dirty="0"/>
              <a:t>Time: </a:t>
            </a:r>
            <a:r>
              <a:rPr lang="en-CA" altLang="en-US" dirty="0">
                <a:solidFill>
                  <a:srgbClr val="FF0000"/>
                </a:solidFill>
              </a:rPr>
              <a:t>10:30am – 12:00pm</a:t>
            </a:r>
          </a:p>
          <a:p>
            <a:pPr lvl="1"/>
            <a:r>
              <a:rPr lang="en-CA" altLang="en-US" dirty="0"/>
              <a:t>Location: classroom #27309</a:t>
            </a:r>
          </a:p>
          <a:p>
            <a:pPr lvl="1"/>
            <a:r>
              <a:rPr lang="en-CA" altLang="en-US" dirty="0"/>
              <a:t>Coverage: lectures #1 </a:t>
            </a:r>
            <a:r>
              <a:rPr lang="en-CA" altLang="en-US" dirty="0">
                <a:sym typeface="Wingdings" panose="05000000000000000000" pitchFamily="2" charset="2"/>
              </a:rPr>
              <a:t> #6</a:t>
            </a:r>
          </a:p>
        </p:txBody>
      </p:sp>
      <p:sp>
        <p:nvSpPr>
          <p:cNvPr id="6148" name="TextBox 4"/>
          <p:cNvSpPr txBox="1">
            <a:spLocks noChangeArrowheads="1"/>
          </p:cNvSpPr>
          <p:nvPr/>
        </p:nvSpPr>
        <p:spPr bwMode="auto">
          <a:xfrm>
            <a:off x="1258888" y="6021388"/>
            <a:ext cx="6697662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7338" indent="-287338">
              <a:spcBef>
                <a:spcPct val="20000"/>
              </a:spcBef>
              <a:buClr>
                <a:srgbClr val="FF0000"/>
              </a:buClr>
              <a:buChar char="•"/>
              <a:tabLst>
                <a:tab pos="463550" algn="l"/>
              </a:tabLst>
              <a:defRPr kumimoji="1"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Char char="—"/>
              <a:tabLst>
                <a:tab pos="463550" algn="l"/>
              </a:tabLst>
              <a:defRPr kumimoji="1"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Char char="–"/>
              <a:tabLst>
                <a:tab pos="463550" algn="l"/>
              </a:tabLst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+"/>
              <a:tabLst>
                <a:tab pos="463550" algn="l"/>
              </a:tabLst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o"/>
              <a:tabLst>
                <a:tab pos="463550" algn="l"/>
              </a:tabLst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tabLst>
                <a:tab pos="463550" algn="l"/>
              </a:tabLst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tabLst>
                <a:tab pos="463550" algn="l"/>
              </a:tabLst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tabLst>
                <a:tab pos="463550" algn="l"/>
              </a:tabLst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tabLst>
                <a:tab pos="463550" algn="l"/>
              </a:tabLst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2000" dirty="0">
                <a:latin typeface="Arial" panose="020B0604020202020204" pitchFamily="34" charset="0"/>
              </a:rPr>
              <a:t>Website: </a:t>
            </a:r>
            <a:r>
              <a:rPr kumimoji="0" lang="en-CA" altLang="en-US" sz="2000" dirty="0">
                <a:latin typeface="Times New Roman" panose="02020603050405020304" pitchFamily="18" charset="0"/>
                <a:hlinkClick r:id="rId2"/>
              </a:rPr>
              <a:t>http://hshehata.github.io/courses/zu/cse321b/</a:t>
            </a:r>
            <a:endParaRPr kumimoji="0" lang="en-CA" altLang="en-US" sz="2000" dirty="0">
              <a:latin typeface="Times New Roman" panose="02020603050405020304" pitchFamily="18" charset="0"/>
            </a:endParaRPr>
          </a:p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2000" dirty="0">
                <a:latin typeface="Arial" panose="020B0604020202020204" pitchFamily="34" charset="0"/>
              </a:rPr>
              <a:t>Office hours: TBA</a:t>
            </a:r>
          </a:p>
        </p:txBody>
      </p:sp>
      <p:sp>
        <p:nvSpPr>
          <p:cNvPr id="6149" name="Rounded Rectangle 5"/>
          <p:cNvSpPr>
            <a:spLocks noChangeArrowheads="1"/>
          </p:cNvSpPr>
          <p:nvPr/>
        </p:nvSpPr>
        <p:spPr bwMode="auto">
          <a:xfrm>
            <a:off x="1258888" y="6021388"/>
            <a:ext cx="6697662" cy="720725"/>
          </a:xfrm>
          <a:prstGeom prst="roundRect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0" tIns="46800" rIns="90000" bIns="46800"/>
          <a:lstStyle>
            <a:lvl1pPr>
              <a:spcBef>
                <a:spcPct val="20000"/>
              </a:spcBef>
              <a:buClr>
                <a:srgbClr val="FF0000"/>
              </a:buClr>
              <a:buChar char="•"/>
              <a:defRPr kumimoji="1"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Char char="—"/>
              <a:defRPr kumimoji="1"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+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kumimoji="0" lang="en-US" altLang="en-US" sz="24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0163"/>
            <a:ext cx="3481388" cy="863600"/>
          </a:xfrm>
        </p:spPr>
        <p:txBody>
          <a:bodyPr lIns="0" tIns="0" rIns="0" bIns="0"/>
          <a:lstStyle/>
          <a:p>
            <a:r>
              <a:rPr lang="en-GB" altLang="en-US" sz="2600"/>
              <a:t>Restoring Division Example</a:t>
            </a:r>
          </a:p>
        </p:txBody>
      </p:sp>
      <p:pic>
        <p:nvPicPr>
          <p:cNvPr id="75469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3588"/>
          <a:stretch>
            <a:fillRect/>
          </a:stretch>
        </p:blipFill>
        <p:spPr bwMode="auto">
          <a:xfrm>
            <a:off x="3425825" y="0"/>
            <a:ext cx="5249863" cy="1125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54692" name="Text Box 4"/>
          <p:cNvSpPr txBox="1">
            <a:spLocks noChangeArrowheads="1"/>
          </p:cNvSpPr>
          <p:nvPr/>
        </p:nvSpPr>
        <p:spPr bwMode="auto">
          <a:xfrm>
            <a:off x="612775" y="1989138"/>
            <a:ext cx="8636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ct val="20000"/>
              </a:spcBef>
              <a:buClr>
                <a:srgbClr val="FF0000"/>
              </a:buClr>
              <a:buChar char="•"/>
              <a:defRPr kumimoji="1"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Char char="—"/>
              <a:defRPr kumimoji="1"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+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kumimoji="0" lang="en-US" altLang="en-US" sz="3600" b="1" u="sng">
                <a:solidFill>
                  <a:srgbClr val="0033CC"/>
                </a:solidFill>
                <a:latin typeface="Arial" panose="020B0604020202020204" pitchFamily="34" charset="0"/>
              </a:rPr>
              <a:t>7/3</a:t>
            </a:r>
          </a:p>
        </p:txBody>
      </p:sp>
      <p:pic>
        <p:nvPicPr>
          <p:cNvPr id="75469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53" b="75209"/>
          <a:stretch>
            <a:fillRect/>
          </a:stretch>
        </p:blipFill>
        <p:spPr bwMode="auto">
          <a:xfrm>
            <a:off x="3425825" y="1196975"/>
            <a:ext cx="5249863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5469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791" b="68889"/>
          <a:stretch>
            <a:fillRect/>
          </a:stretch>
        </p:blipFill>
        <p:spPr bwMode="auto">
          <a:xfrm>
            <a:off x="3425825" y="1700213"/>
            <a:ext cx="5249863" cy="433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54695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875" t="30046" b="62593"/>
          <a:stretch>
            <a:fillRect/>
          </a:stretch>
        </p:blipFill>
        <p:spPr bwMode="auto">
          <a:xfrm>
            <a:off x="6516688" y="2060575"/>
            <a:ext cx="2159000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54696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449" b="54190"/>
          <a:stretch>
            <a:fillRect/>
          </a:stretch>
        </p:blipFill>
        <p:spPr bwMode="auto">
          <a:xfrm>
            <a:off x="3425825" y="2636838"/>
            <a:ext cx="5249863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54697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810" b="47894"/>
          <a:stretch>
            <a:fillRect/>
          </a:stretch>
        </p:blipFill>
        <p:spPr bwMode="auto">
          <a:xfrm>
            <a:off x="3425825" y="3141663"/>
            <a:ext cx="5249863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54698" name="Picture 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107" b="41597"/>
          <a:stretch>
            <a:fillRect/>
          </a:stretch>
        </p:blipFill>
        <p:spPr bwMode="auto">
          <a:xfrm>
            <a:off x="3425825" y="3573463"/>
            <a:ext cx="5249863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54699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82" t="60509" b="33194"/>
          <a:stretch>
            <a:fillRect/>
          </a:stretch>
        </p:blipFill>
        <p:spPr bwMode="auto">
          <a:xfrm>
            <a:off x="3348038" y="4149725"/>
            <a:ext cx="5327650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54700" name="Picture 1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806" b="26898"/>
          <a:stretch>
            <a:fillRect/>
          </a:stretch>
        </p:blipFill>
        <p:spPr bwMode="auto">
          <a:xfrm>
            <a:off x="3425825" y="4581525"/>
            <a:ext cx="5249863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54701" name="Picture 1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102" b="20602"/>
          <a:stretch>
            <a:fillRect/>
          </a:stretch>
        </p:blipFill>
        <p:spPr bwMode="auto">
          <a:xfrm>
            <a:off x="3425825" y="5013325"/>
            <a:ext cx="5249863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54702" name="Picture 1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505" b="11157"/>
          <a:stretch>
            <a:fillRect/>
          </a:stretch>
        </p:blipFill>
        <p:spPr bwMode="auto">
          <a:xfrm>
            <a:off x="3425825" y="5589588"/>
            <a:ext cx="5249863" cy="503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54703" name="Picture 1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843" t="88841" b="5904"/>
          <a:stretch>
            <a:fillRect/>
          </a:stretch>
        </p:blipFill>
        <p:spPr bwMode="auto">
          <a:xfrm>
            <a:off x="3276600" y="6092825"/>
            <a:ext cx="5399088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54704" name="Picture 1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098"/>
          <a:stretch>
            <a:fillRect/>
          </a:stretch>
        </p:blipFill>
        <p:spPr bwMode="auto">
          <a:xfrm>
            <a:off x="3425825" y="6453188"/>
            <a:ext cx="5249863" cy="404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54705" name="Oval 17"/>
          <p:cNvSpPr>
            <a:spLocks noChangeArrowheads="1"/>
          </p:cNvSpPr>
          <p:nvPr/>
        </p:nvSpPr>
        <p:spPr bwMode="auto">
          <a:xfrm>
            <a:off x="5019675" y="6467475"/>
            <a:ext cx="1150938" cy="390525"/>
          </a:xfrm>
          <a:prstGeom prst="ellipse">
            <a:avLst/>
          </a:prstGeom>
          <a:solidFill>
            <a:srgbClr val="FF9900">
              <a:alpha val="39999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lvl1pPr>
              <a:spcBef>
                <a:spcPct val="20000"/>
              </a:spcBef>
              <a:buClr>
                <a:srgbClr val="FF0000"/>
              </a:buClr>
              <a:buChar char="•"/>
              <a:defRPr kumimoji="1"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Char char="—"/>
              <a:defRPr kumimoji="1"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+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kumimoji="0"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754706" name="Text Box 18"/>
          <p:cNvSpPr txBox="1">
            <a:spLocks noChangeArrowheads="1"/>
          </p:cNvSpPr>
          <p:nvPr/>
        </p:nvSpPr>
        <p:spPr bwMode="auto">
          <a:xfrm>
            <a:off x="5062538" y="6143625"/>
            <a:ext cx="112077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ct val="20000"/>
              </a:spcBef>
              <a:buClr>
                <a:srgbClr val="FF0000"/>
              </a:buClr>
              <a:buChar char="•"/>
              <a:defRPr kumimoji="1"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Char char="—"/>
              <a:defRPr kumimoji="1"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+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kumimoji="0" lang="en-US" altLang="en-US" sz="1800" b="1">
                <a:solidFill>
                  <a:srgbClr val="FF0000"/>
                </a:solidFill>
                <a:latin typeface="Arial" panose="020B0604020202020204" pitchFamily="34" charset="0"/>
              </a:rPr>
              <a:t>Quotient</a:t>
            </a:r>
          </a:p>
        </p:txBody>
      </p:sp>
      <p:sp>
        <p:nvSpPr>
          <p:cNvPr id="754707" name="Text Box 19"/>
          <p:cNvSpPr txBox="1">
            <a:spLocks noChangeArrowheads="1"/>
          </p:cNvSpPr>
          <p:nvPr/>
        </p:nvSpPr>
        <p:spPr bwMode="auto">
          <a:xfrm>
            <a:off x="2024063" y="6467475"/>
            <a:ext cx="136207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ct val="20000"/>
              </a:spcBef>
              <a:buClr>
                <a:srgbClr val="FF0000"/>
              </a:buClr>
              <a:buChar char="•"/>
              <a:defRPr kumimoji="1"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Char char="—"/>
              <a:defRPr kumimoji="1"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+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kumimoji="0" lang="en-US" altLang="en-US" sz="1800" b="1">
                <a:solidFill>
                  <a:srgbClr val="FF0000"/>
                </a:solidFill>
                <a:latin typeface="Arial" panose="020B0604020202020204" pitchFamily="34" charset="0"/>
              </a:rPr>
              <a:t>Remainder</a:t>
            </a:r>
          </a:p>
        </p:txBody>
      </p:sp>
      <p:sp>
        <p:nvSpPr>
          <p:cNvPr id="754708" name="Oval 20"/>
          <p:cNvSpPr>
            <a:spLocks noChangeArrowheads="1"/>
          </p:cNvSpPr>
          <p:nvPr/>
        </p:nvSpPr>
        <p:spPr bwMode="auto">
          <a:xfrm>
            <a:off x="3348038" y="6467475"/>
            <a:ext cx="1150937" cy="390525"/>
          </a:xfrm>
          <a:prstGeom prst="ellipse">
            <a:avLst/>
          </a:prstGeom>
          <a:solidFill>
            <a:srgbClr val="FF9900">
              <a:alpha val="39999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lvl1pPr>
              <a:spcBef>
                <a:spcPct val="20000"/>
              </a:spcBef>
              <a:buClr>
                <a:srgbClr val="FF0000"/>
              </a:buClr>
              <a:buChar char="•"/>
              <a:defRPr kumimoji="1"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Char char="—"/>
              <a:defRPr kumimoji="1"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+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kumimoji="0" lang="en-US" altLang="en-US" sz="2400">
              <a:latin typeface="Times New Roman" panose="02020603050405020304" pitchFamily="18" charset="0"/>
            </a:endParaRPr>
          </a:p>
        </p:txBody>
      </p:sp>
      <p:pic>
        <p:nvPicPr>
          <p:cNvPr id="754709" name="Picture 2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046" r="47989" b="63658"/>
          <a:stretch>
            <a:fillRect/>
          </a:stretch>
        </p:blipFill>
        <p:spPr bwMode="auto">
          <a:xfrm>
            <a:off x="3425825" y="2060575"/>
            <a:ext cx="2730500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54710" name="Line 22"/>
          <p:cNvSpPr>
            <a:spLocks noChangeShapeType="1"/>
          </p:cNvSpPr>
          <p:nvPr/>
        </p:nvSpPr>
        <p:spPr bwMode="auto">
          <a:xfrm>
            <a:off x="3679825" y="1990725"/>
            <a:ext cx="3052763" cy="258763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/>
          <a:lstStyle/>
          <a:p>
            <a:endParaRPr lang="en-US"/>
          </a:p>
        </p:txBody>
      </p:sp>
      <p:sp>
        <p:nvSpPr>
          <p:cNvPr id="754711" name="Oval 23"/>
          <p:cNvSpPr>
            <a:spLocks noChangeArrowheads="1"/>
          </p:cNvSpPr>
          <p:nvPr/>
        </p:nvSpPr>
        <p:spPr bwMode="auto">
          <a:xfrm>
            <a:off x="3462338" y="1700213"/>
            <a:ext cx="215900" cy="406400"/>
          </a:xfrm>
          <a:prstGeom prst="ellipse">
            <a:avLst/>
          </a:prstGeom>
          <a:solidFill>
            <a:srgbClr val="00FF00">
              <a:alpha val="30196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0" tIns="0" rIns="0" bIns="0" anchor="ctr">
            <a:spAutoFit/>
          </a:bodyPr>
          <a:lstStyle>
            <a:lvl1pPr>
              <a:spcBef>
                <a:spcPct val="20000"/>
              </a:spcBef>
              <a:buClr>
                <a:srgbClr val="FF0000"/>
              </a:buClr>
              <a:buChar char="•"/>
              <a:defRPr kumimoji="1"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Char char="—"/>
              <a:defRPr kumimoji="1"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+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kumimoji="0"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754712" name="AutoShape 24"/>
          <p:cNvSpPr>
            <a:spLocks/>
          </p:cNvSpPr>
          <p:nvPr/>
        </p:nvSpPr>
        <p:spPr bwMode="auto">
          <a:xfrm>
            <a:off x="7983538" y="1341438"/>
            <a:ext cx="195262" cy="1065212"/>
          </a:xfrm>
          <a:prstGeom prst="rightBrace">
            <a:avLst>
              <a:gd name="adj1" fmla="val 45461"/>
              <a:gd name="adj2" fmla="val 50000"/>
            </a:avLst>
          </a:prstGeom>
          <a:noFill/>
          <a:ln w="15875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ct val="20000"/>
              </a:spcBef>
              <a:buClr>
                <a:srgbClr val="FF0000"/>
              </a:buClr>
              <a:buChar char="•"/>
              <a:defRPr kumimoji="1"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Char char="—"/>
              <a:defRPr kumimoji="1"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+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kumimoji="0"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754713" name="Text Box 25"/>
          <p:cNvSpPr txBox="1">
            <a:spLocks noChangeArrowheads="1"/>
          </p:cNvSpPr>
          <p:nvPr/>
        </p:nvSpPr>
        <p:spPr bwMode="auto">
          <a:xfrm>
            <a:off x="8235950" y="1517650"/>
            <a:ext cx="684213" cy="73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ct val="20000"/>
              </a:spcBef>
              <a:buClr>
                <a:srgbClr val="FF0000"/>
              </a:buClr>
              <a:buChar char="•"/>
              <a:defRPr kumimoji="1"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Char char="—"/>
              <a:defRPr kumimoji="1"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+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kumimoji="0" lang="en-US" altLang="en-US" sz="240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First cycle</a:t>
            </a:r>
          </a:p>
        </p:txBody>
      </p:sp>
      <p:sp>
        <p:nvSpPr>
          <p:cNvPr id="754714" name="AutoShape 26"/>
          <p:cNvSpPr>
            <a:spLocks/>
          </p:cNvSpPr>
          <p:nvPr/>
        </p:nvSpPr>
        <p:spPr bwMode="auto">
          <a:xfrm>
            <a:off x="7983538" y="2824163"/>
            <a:ext cx="201612" cy="1022350"/>
          </a:xfrm>
          <a:prstGeom prst="rightBrace">
            <a:avLst>
              <a:gd name="adj1" fmla="val 42257"/>
              <a:gd name="adj2" fmla="val 50000"/>
            </a:avLst>
          </a:prstGeom>
          <a:noFill/>
          <a:ln w="15875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ct val="20000"/>
              </a:spcBef>
              <a:buClr>
                <a:srgbClr val="FF0000"/>
              </a:buClr>
              <a:buChar char="•"/>
              <a:defRPr kumimoji="1"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Char char="—"/>
              <a:defRPr kumimoji="1"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+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kumimoji="0"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754715" name="Text Box 27"/>
          <p:cNvSpPr txBox="1">
            <a:spLocks noChangeArrowheads="1"/>
          </p:cNvSpPr>
          <p:nvPr/>
        </p:nvSpPr>
        <p:spPr bwMode="auto">
          <a:xfrm>
            <a:off x="8242300" y="2928938"/>
            <a:ext cx="993775" cy="73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ct val="20000"/>
              </a:spcBef>
              <a:buClr>
                <a:srgbClr val="FF0000"/>
              </a:buClr>
              <a:buChar char="•"/>
              <a:defRPr kumimoji="1"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Char char="—"/>
              <a:defRPr kumimoji="1"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+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kumimoji="0" lang="en-US" altLang="en-US" sz="240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Second cycle</a:t>
            </a:r>
          </a:p>
        </p:txBody>
      </p:sp>
      <p:sp>
        <p:nvSpPr>
          <p:cNvPr id="754716" name="AutoShape 28"/>
          <p:cNvSpPr>
            <a:spLocks/>
          </p:cNvSpPr>
          <p:nvPr/>
        </p:nvSpPr>
        <p:spPr bwMode="auto">
          <a:xfrm>
            <a:off x="7983538" y="4264025"/>
            <a:ext cx="209550" cy="1081088"/>
          </a:xfrm>
          <a:prstGeom prst="rightBrace">
            <a:avLst>
              <a:gd name="adj1" fmla="val 42992"/>
              <a:gd name="adj2" fmla="val 50000"/>
            </a:avLst>
          </a:prstGeom>
          <a:noFill/>
          <a:ln w="15875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ct val="20000"/>
              </a:spcBef>
              <a:buClr>
                <a:srgbClr val="FF0000"/>
              </a:buClr>
              <a:buChar char="•"/>
              <a:defRPr kumimoji="1"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Char char="—"/>
              <a:defRPr kumimoji="1"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+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kumimoji="0"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754717" name="Text Box 29"/>
          <p:cNvSpPr txBox="1">
            <a:spLocks noChangeArrowheads="1"/>
          </p:cNvSpPr>
          <p:nvPr/>
        </p:nvSpPr>
        <p:spPr bwMode="auto">
          <a:xfrm>
            <a:off x="8250238" y="4470400"/>
            <a:ext cx="684212" cy="73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ct val="20000"/>
              </a:spcBef>
              <a:buClr>
                <a:srgbClr val="FF0000"/>
              </a:buClr>
              <a:buChar char="•"/>
              <a:defRPr kumimoji="1"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Char char="—"/>
              <a:defRPr kumimoji="1"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+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kumimoji="0" lang="en-US" altLang="en-US" sz="240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Third cycle</a:t>
            </a:r>
          </a:p>
        </p:txBody>
      </p:sp>
      <p:sp>
        <p:nvSpPr>
          <p:cNvPr id="754718" name="AutoShape 30"/>
          <p:cNvSpPr>
            <a:spLocks/>
          </p:cNvSpPr>
          <p:nvPr/>
        </p:nvSpPr>
        <p:spPr bwMode="auto">
          <a:xfrm>
            <a:off x="7983538" y="5734050"/>
            <a:ext cx="203200" cy="1093788"/>
          </a:xfrm>
          <a:prstGeom prst="rightBrace">
            <a:avLst>
              <a:gd name="adj1" fmla="val 44857"/>
              <a:gd name="adj2" fmla="val 50000"/>
            </a:avLst>
          </a:prstGeom>
          <a:noFill/>
          <a:ln w="15875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ct val="20000"/>
              </a:spcBef>
              <a:buClr>
                <a:srgbClr val="FF0000"/>
              </a:buClr>
              <a:buChar char="•"/>
              <a:defRPr kumimoji="1"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Char char="—"/>
              <a:defRPr kumimoji="1"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+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kumimoji="0"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754719" name="Text Box 31"/>
          <p:cNvSpPr txBox="1">
            <a:spLocks noChangeArrowheads="1"/>
          </p:cNvSpPr>
          <p:nvPr/>
        </p:nvSpPr>
        <p:spPr bwMode="auto">
          <a:xfrm>
            <a:off x="8243888" y="5881688"/>
            <a:ext cx="993775" cy="73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ct val="20000"/>
              </a:spcBef>
              <a:buClr>
                <a:srgbClr val="FF0000"/>
              </a:buClr>
              <a:buChar char="•"/>
              <a:defRPr kumimoji="1"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Char char="—"/>
              <a:defRPr kumimoji="1"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+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kumimoji="0" lang="en-US" altLang="en-US" sz="240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Fourth cycle</a:t>
            </a:r>
          </a:p>
        </p:txBody>
      </p:sp>
      <p:sp>
        <p:nvSpPr>
          <p:cNvPr id="32" name="Line 22"/>
          <p:cNvSpPr>
            <a:spLocks noChangeShapeType="1"/>
          </p:cNvSpPr>
          <p:nvPr/>
        </p:nvSpPr>
        <p:spPr bwMode="auto">
          <a:xfrm>
            <a:off x="3679825" y="3386138"/>
            <a:ext cx="3052763" cy="33020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/>
          <a:lstStyle/>
          <a:p>
            <a:endParaRPr lang="en-US"/>
          </a:p>
        </p:txBody>
      </p:sp>
      <p:sp>
        <p:nvSpPr>
          <p:cNvPr id="33" name="Oval 23"/>
          <p:cNvSpPr>
            <a:spLocks noChangeArrowheads="1"/>
          </p:cNvSpPr>
          <p:nvPr/>
        </p:nvSpPr>
        <p:spPr bwMode="auto">
          <a:xfrm>
            <a:off x="3465513" y="3109913"/>
            <a:ext cx="215900" cy="406400"/>
          </a:xfrm>
          <a:prstGeom prst="ellipse">
            <a:avLst/>
          </a:prstGeom>
          <a:solidFill>
            <a:srgbClr val="00FF00">
              <a:alpha val="30196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0" tIns="0" rIns="0" bIns="0" anchor="ctr">
            <a:spAutoFit/>
          </a:bodyPr>
          <a:lstStyle>
            <a:lvl1pPr>
              <a:spcBef>
                <a:spcPct val="20000"/>
              </a:spcBef>
              <a:buClr>
                <a:srgbClr val="FF0000"/>
              </a:buClr>
              <a:buChar char="•"/>
              <a:defRPr kumimoji="1"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Char char="—"/>
              <a:defRPr kumimoji="1"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+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kumimoji="0"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34" name="Line 22"/>
          <p:cNvSpPr>
            <a:spLocks noChangeShapeType="1"/>
          </p:cNvSpPr>
          <p:nvPr/>
        </p:nvSpPr>
        <p:spPr bwMode="auto">
          <a:xfrm>
            <a:off x="3679825" y="4899025"/>
            <a:ext cx="3052763" cy="258763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/>
          <a:lstStyle/>
          <a:p>
            <a:endParaRPr lang="en-US"/>
          </a:p>
        </p:txBody>
      </p:sp>
      <p:sp>
        <p:nvSpPr>
          <p:cNvPr id="35" name="Oval 23"/>
          <p:cNvSpPr>
            <a:spLocks noChangeArrowheads="1"/>
          </p:cNvSpPr>
          <p:nvPr/>
        </p:nvSpPr>
        <p:spPr bwMode="auto">
          <a:xfrm>
            <a:off x="3465513" y="4581525"/>
            <a:ext cx="215900" cy="406400"/>
          </a:xfrm>
          <a:prstGeom prst="ellipse">
            <a:avLst/>
          </a:prstGeom>
          <a:solidFill>
            <a:srgbClr val="00FF00">
              <a:alpha val="30196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0" tIns="0" rIns="0" bIns="0" anchor="ctr">
            <a:spAutoFit/>
          </a:bodyPr>
          <a:lstStyle>
            <a:lvl1pPr>
              <a:spcBef>
                <a:spcPct val="20000"/>
              </a:spcBef>
              <a:buClr>
                <a:srgbClr val="FF0000"/>
              </a:buClr>
              <a:buChar char="•"/>
              <a:defRPr kumimoji="1"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Char char="—"/>
              <a:defRPr kumimoji="1"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+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kumimoji="0"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36" name="Line 22"/>
          <p:cNvSpPr>
            <a:spLocks noChangeShapeType="1"/>
          </p:cNvSpPr>
          <p:nvPr/>
        </p:nvSpPr>
        <p:spPr bwMode="auto">
          <a:xfrm>
            <a:off x="3679825" y="6338888"/>
            <a:ext cx="3052763" cy="33020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/>
          <a:lstStyle/>
          <a:p>
            <a:endParaRPr lang="en-US"/>
          </a:p>
        </p:txBody>
      </p:sp>
      <p:sp>
        <p:nvSpPr>
          <p:cNvPr id="37" name="Oval 23"/>
          <p:cNvSpPr>
            <a:spLocks noChangeArrowheads="1"/>
          </p:cNvSpPr>
          <p:nvPr/>
        </p:nvSpPr>
        <p:spPr bwMode="auto">
          <a:xfrm>
            <a:off x="3465513" y="6035675"/>
            <a:ext cx="215900" cy="406400"/>
          </a:xfrm>
          <a:prstGeom prst="ellipse">
            <a:avLst/>
          </a:prstGeom>
          <a:solidFill>
            <a:srgbClr val="00FF00">
              <a:alpha val="30196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0" tIns="0" rIns="0" bIns="0" anchor="ctr">
            <a:spAutoFit/>
          </a:bodyPr>
          <a:lstStyle>
            <a:lvl1pPr>
              <a:spcBef>
                <a:spcPct val="20000"/>
              </a:spcBef>
              <a:buClr>
                <a:srgbClr val="FF0000"/>
              </a:buClr>
              <a:buChar char="•"/>
              <a:defRPr kumimoji="1"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Char char="—"/>
              <a:defRPr kumimoji="1"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+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kumimoji="0" lang="en-US" altLang="en-US" sz="24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4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4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4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4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4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4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4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4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4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4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2" dur="500"/>
                                        <p:tgtEl>
                                          <p:spTgt spid="7547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4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5" dur="500"/>
                                        <p:tgtEl>
                                          <p:spTgt spid="7547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4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4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4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4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4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4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7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7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4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4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 nodeType="clickPar">
                      <p:stCondLst>
                        <p:cond delay="indefinite"/>
                      </p:stCondLst>
                      <p:childTnLst>
                        <p:par>
                          <p:cTn id="8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 nodeType="clickPar">
                      <p:stCondLst>
                        <p:cond delay="indefinite"/>
                      </p:stCondLst>
                      <p:childTnLst>
                        <p:par>
                          <p:cTn id="9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4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 nodeType="clickPar">
                      <p:stCondLst>
                        <p:cond delay="indefinite"/>
                      </p:stCondLst>
                      <p:childTnLst>
                        <p:par>
                          <p:cTn id="9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4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4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 nodeType="clickPar">
                      <p:stCondLst>
                        <p:cond delay="indefinite"/>
                      </p:stCondLst>
                      <p:childTnLst>
                        <p:par>
                          <p:cTn id="10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5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0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0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 nodeType="clickPar">
                      <p:stCondLst>
                        <p:cond delay="indefinite"/>
                      </p:stCondLst>
                      <p:childTnLst>
                        <p:par>
                          <p:cTn id="1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4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 nodeType="clickPar">
                      <p:stCondLst>
                        <p:cond delay="indefinite"/>
                      </p:stCondLst>
                      <p:childTnLst>
                        <p:par>
                          <p:cTn id="1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4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 nodeType="clickPar">
                      <p:stCondLst>
                        <p:cond delay="indefinite"/>
                      </p:stCondLst>
                      <p:childTnLst>
                        <p:par>
                          <p:cTn id="1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 nodeType="clickPar">
                      <p:stCondLst>
                        <p:cond delay="indefinite"/>
                      </p:stCondLst>
                      <p:childTnLst>
                        <p:par>
                          <p:cTn id="1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4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 nodeType="clickPar">
                      <p:stCondLst>
                        <p:cond delay="indefinite"/>
                      </p:stCondLst>
                      <p:childTnLst>
                        <p:par>
                          <p:cTn id="1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4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4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 nodeType="clickPar">
                      <p:stCondLst>
                        <p:cond delay="indefinite"/>
                      </p:stCondLst>
                      <p:childTnLst>
                        <p:par>
                          <p:cTn id="1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7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3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4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 nodeType="clickPar">
                      <p:stCondLst>
                        <p:cond delay="indefinite"/>
                      </p:stCondLst>
                      <p:childTnLst>
                        <p:par>
                          <p:cTn id="1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4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4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 nodeType="clickPar">
                      <p:stCondLst>
                        <p:cond delay="indefinite"/>
                      </p:stCondLst>
                      <p:childTnLst>
                        <p:par>
                          <p:cTn id="1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4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4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4692" grpId="0"/>
      <p:bldP spid="754705" grpId="0" animBg="1"/>
      <p:bldP spid="754706" grpId="0"/>
      <p:bldP spid="754707" grpId="0"/>
      <p:bldP spid="754708" grpId="0" animBg="1"/>
      <p:bldP spid="754711" grpId="0" animBg="1"/>
      <p:bldP spid="754711" grpId="1" animBg="1"/>
      <p:bldP spid="754712" grpId="0" animBg="1"/>
      <p:bldP spid="754713" grpId="0"/>
      <p:bldP spid="754714" grpId="0" animBg="1"/>
      <p:bldP spid="754715" grpId="0"/>
      <p:bldP spid="754716" grpId="0" animBg="1"/>
      <p:bldP spid="754717" grpId="0"/>
      <p:bldP spid="754718" grpId="0" animBg="1"/>
      <p:bldP spid="754719" grpId="0"/>
      <p:bldP spid="33" grpId="0" animBg="1"/>
      <p:bldP spid="33" grpId="1" animBg="1"/>
      <p:bldP spid="35" grpId="0" animBg="1"/>
      <p:bldP spid="35" grpId="1" animBg="1"/>
      <p:bldP spid="37" grpId="0" animBg="1"/>
      <p:bldP spid="37" grpId="1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3"/>
          <p:cNvSpPr>
            <a:spLocks noGrp="1" noChangeArrowheads="1"/>
          </p:cNvSpPr>
          <p:nvPr>
            <p:ph type="title"/>
          </p:nvPr>
        </p:nvSpPr>
        <p:spPr>
          <a:xfrm>
            <a:off x="479425" y="0"/>
            <a:ext cx="4813300" cy="979488"/>
          </a:xfrm>
        </p:spPr>
        <p:txBody>
          <a:bodyPr lIns="0" tIns="0" rIns="0" bIns="0"/>
          <a:lstStyle/>
          <a:p>
            <a:r>
              <a:rPr lang="en-GB" altLang="en-US"/>
              <a:t>Non-Restoring Division</a:t>
            </a:r>
            <a:br>
              <a:rPr lang="en-GB" altLang="en-US"/>
            </a:br>
            <a:r>
              <a:rPr lang="en-GB" altLang="en-US"/>
              <a:t>(Positive Integers)</a:t>
            </a:r>
          </a:p>
        </p:txBody>
      </p:sp>
      <p:sp>
        <p:nvSpPr>
          <p:cNvPr id="42" name="Flowchart: Terminator 41"/>
          <p:cNvSpPr/>
          <p:nvPr/>
        </p:nvSpPr>
        <p:spPr bwMode="auto">
          <a:xfrm>
            <a:off x="5003800" y="44450"/>
            <a:ext cx="1081088" cy="346075"/>
          </a:xfrm>
          <a:prstGeom prst="flowChartTerminator">
            <a:avLst/>
          </a:prstGeom>
          <a:solidFill>
            <a:schemeClr val="bg1">
              <a:lumMod val="7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tIns="0" rIns="0" bIns="0" anchor="ctr" anchorCtr="1">
            <a:spAutoFit/>
          </a:bodyPr>
          <a:lstStyle/>
          <a:p>
            <a:pPr algn="ctr">
              <a:defRPr/>
            </a:pPr>
            <a:r>
              <a:rPr lang="en-US" sz="1600" b="1" dirty="0">
                <a:cs typeface="+mn-cs"/>
              </a:rPr>
              <a:t>START</a:t>
            </a:r>
          </a:p>
        </p:txBody>
      </p:sp>
      <p:sp>
        <p:nvSpPr>
          <p:cNvPr id="58" name="Flowchart: Process 57"/>
          <p:cNvSpPr/>
          <p:nvPr/>
        </p:nvSpPr>
        <p:spPr bwMode="auto">
          <a:xfrm>
            <a:off x="4787900" y="620713"/>
            <a:ext cx="1512888" cy="984250"/>
          </a:xfrm>
          <a:prstGeom prst="flowChartProcess">
            <a:avLst/>
          </a:prstGeom>
          <a:solidFill>
            <a:schemeClr val="bg1">
              <a:lumMod val="7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tIns="0" rIns="0" bIns="0" anchor="ctr" anchorCtr="1">
            <a:spAutoFit/>
          </a:bodyPr>
          <a:lstStyle/>
          <a:p>
            <a:pPr algn="ctr">
              <a:defRPr/>
            </a:pPr>
            <a:r>
              <a:rPr lang="en-US" sz="1600" b="1" dirty="0">
                <a:cs typeface="+mn-cs"/>
              </a:rPr>
              <a:t>A ← </a:t>
            </a:r>
            <a:r>
              <a:rPr lang="en-US" sz="1600" b="1" dirty="0">
                <a:cs typeface="+mn-cs"/>
                <a:sym typeface="Wingdings" pitchFamily="2" charset="2"/>
              </a:rPr>
              <a:t>0</a:t>
            </a:r>
          </a:p>
          <a:p>
            <a:pPr algn="ctr">
              <a:defRPr/>
            </a:pPr>
            <a:r>
              <a:rPr lang="en-US" sz="1600" b="1" dirty="0">
                <a:cs typeface="+mn-cs"/>
                <a:sym typeface="Wingdings" pitchFamily="2" charset="2"/>
              </a:rPr>
              <a:t>M </a:t>
            </a:r>
            <a:r>
              <a:rPr lang="en-US" sz="1600" b="1" dirty="0">
                <a:cs typeface="+mn-cs"/>
              </a:rPr>
              <a:t>←</a:t>
            </a:r>
            <a:r>
              <a:rPr lang="en-US" sz="1600" b="1" dirty="0">
                <a:cs typeface="+mn-cs"/>
                <a:sym typeface="Wingdings" pitchFamily="2" charset="2"/>
              </a:rPr>
              <a:t> Divisor</a:t>
            </a:r>
          </a:p>
          <a:p>
            <a:pPr algn="ctr">
              <a:defRPr/>
            </a:pPr>
            <a:r>
              <a:rPr lang="en-US" sz="1600" b="1" dirty="0">
                <a:cs typeface="+mn-cs"/>
                <a:sym typeface="Wingdings" pitchFamily="2" charset="2"/>
              </a:rPr>
              <a:t>Q </a:t>
            </a:r>
            <a:r>
              <a:rPr lang="en-US" sz="1600" b="1" dirty="0">
                <a:cs typeface="+mn-cs"/>
              </a:rPr>
              <a:t>←</a:t>
            </a:r>
            <a:r>
              <a:rPr lang="en-US" sz="1600" b="1" dirty="0">
                <a:cs typeface="+mn-cs"/>
                <a:sym typeface="Wingdings" pitchFamily="2" charset="2"/>
              </a:rPr>
              <a:t> Dividend</a:t>
            </a:r>
          </a:p>
          <a:p>
            <a:pPr algn="ctr">
              <a:defRPr/>
            </a:pPr>
            <a:r>
              <a:rPr lang="en-US" sz="1600" b="1" dirty="0">
                <a:cs typeface="+mn-cs"/>
                <a:sym typeface="Wingdings" pitchFamily="2" charset="2"/>
              </a:rPr>
              <a:t>Count </a:t>
            </a:r>
            <a:r>
              <a:rPr lang="en-US" sz="1600" b="1" dirty="0">
                <a:cs typeface="+mn-cs"/>
              </a:rPr>
              <a:t>←</a:t>
            </a:r>
            <a:r>
              <a:rPr lang="en-US" sz="1600" b="1" dirty="0">
                <a:cs typeface="+mn-cs"/>
                <a:sym typeface="Wingdings" pitchFamily="2" charset="2"/>
              </a:rPr>
              <a:t> </a:t>
            </a:r>
            <a:r>
              <a:rPr lang="en-US" sz="1600" b="1" i="1" dirty="0">
                <a:cs typeface="+mn-cs"/>
                <a:sym typeface="Wingdings" pitchFamily="2" charset="2"/>
              </a:rPr>
              <a:t>n</a:t>
            </a:r>
            <a:endParaRPr lang="en-US" sz="1600" b="1" i="1" dirty="0">
              <a:cs typeface="+mn-cs"/>
            </a:endParaRPr>
          </a:p>
        </p:txBody>
      </p:sp>
      <p:sp>
        <p:nvSpPr>
          <p:cNvPr id="59" name="Flowchart: Decision 58"/>
          <p:cNvSpPr/>
          <p:nvPr/>
        </p:nvSpPr>
        <p:spPr bwMode="auto">
          <a:xfrm>
            <a:off x="4932363" y="1931988"/>
            <a:ext cx="1223962" cy="488950"/>
          </a:xfrm>
          <a:prstGeom prst="flowChartDecision">
            <a:avLst/>
          </a:prstGeom>
          <a:solidFill>
            <a:schemeClr val="bg1">
              <a:lumMod val="7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tIns="0" rIns="0" bIns="0" anchor="ctr" anchorCtr="1">
            <a:spAutoFit/>
          </a:bodyPr>
          <a:lstStyle/>
          <a:p>
            <a:pPr algn="ctr">
              <a:defRPr/>
            </a:pPr>
            <a:r>
              <a:rPr lang="en-US" sz="1600" b="1" dirty="0">
                <a:cs typeface="+mn-cs"/>
              </a:rPr>
              <a:t>A &lt; 0 ?</a:t>
            </a:r>
          </a:p>
        </p:txBody>
      </p:sp>
      <p:sp>
        <p:nvSpPr>
          <p:cNvPr id="60" name="Flowchart: Process 59"/>
          <p:cNvSpPr/>
          <p:nvPr/>
        </p:nvSpPr>
        <p:spPr bwMode="auto">
          <a:xfrm>
            <a:off x="6588125" y="2420938"/>
            <a:ext cx="1584325" cy="492125"/>
          </a:xfrm>
          <a:prstGeom prst="flowChartProcess">
            <a:avLst/>
          </a:prstGeom>
          <a:solidFill>
            <a:schemeClr val="bg1">
              <a:lumMod val="7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tIns="0" rIns="0" bIns="0" anchor="ctr" anchorCtr="1">
            <a:spAutoFit/>
          </a:bodyPr>
          <a:lstStyle/>
          <a:p>
            <a:pPr algn="ctr">
              <a:defRPr/>
            </a:pPr>
            <a:r>
              <a:rPr lang="en-US" sz="1600" b="1" dirty="0">
                <a:cs typeface="+mn-cs"/>
              </a:rPr>
              <a:t>Shift Left A,Q</a:t>
            </a:r>
            <a:endParaRPr lang="en-US" sz="1600" b="1" dirty="0">
              <a:cs typeface="+mn-cs"/>
              <a:sym typeface="Wingdings" pitchFamily="2" charset="2"/>
            </a:endParaRPr>
          </a:p>
          <a:p>
            <a:pPr algn="ctr">
              <a:defRPr/>
            </a:pPr>
            <a:r>
              <a:rPr lang="en-US" sz="1600" b="1" dirty="0">
                <a:cs typeface="+mn-cs"/>
                <a:sym typeface="Wingdings" pitchFamily="2" charset="2"/>
              </a:rPr>
              <a:t>A </a:t>
            </a:r>
            <a:r>
              <a:rPr lang="en-US" sz="1600" b="1" dirty="0">
                <a:cs typeface="+mn-cs"/>
              </a:rPr>
              <a:t>←</a:t>
            </a:r>
            <a:r>
              <a:rPr lang="en-US" sz="1600" b="1" dirty="0">
                <a:cs typeface="+mn-cs"/>
                <a:sym typeface="Wingdings" pitchFamily="2" charset="2"/>
              </a:rPr>
              <a:t> A + M</a:t>
            </a:r>
            <a:endParaRPr lang="en-US" sz="1600" b="1" i="1" dirty="0">
              <a:cs typeface="+mn-cs"/>
            </a:endParaRPr>
          </a:p>
        </p:txBody>
      </p:sp>
      <p:sp>
        <p:nvSpPr>
          <p:cNvPr id="62" name="Flowchart: Process 61"/>
          <p:cNvSpPr/>
          <p:nvPr/>
        </p:nvSpPr>
        <p:spPr bwMode="auto">
          <a:xfrm>
            <a:off x="2987675" y="2420938"/>
            <a:ext cx="1584325" cy="492125"/>
          </a:xfrm>
          <a:prstGeom prst="flowChartProcess">
            <a:avLst/>
          </a:prstGeom>
          <a:solidFill>
            <a:schemeClr val="bg1">
              <a:lumMod val="7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tIns="0" rIns="0" bIns="0" anchor="ctr" anchorCtr="1">
            <a:spAutoFit/>
          </a:bodyPr>
          <a:lstStyle/>
          <a:p>
            <a:pPr algn="ctr">
              <a:defRPr/>
            </a:pPr>
            <a:r>
              <a:rPr lang="en-US" sz="1600" b="1" dirty="0">
                <a:cs typeface="+mn-cs"/>
              </a:rPr>
              <a:t>Shift Left A,Q</a:t>
            </a:r>
            <a:endParaRPr lang="en-US" sz="1600" b="1" dirty="0">
              <a:cs typeface="+mn-cs"/>
              <a:sym typeface="Wingdings" pitchFamily="2" charset="2"/>
            </a:endParaRPr>
          </a:p>
          <a:p>
            <a:pPr algn="ctr">
              <a:defRPr/>
            </a:pPr>
            <a:r>
              <a:rPr lang="en-US" sz="1600" b="1" dirty="0">
                <a:cs typeface="+mn-cs"/>
                <a:sym typeface="Wingdings" pitchFamily="2" charset="2"/>
              </a:rPr>
              <a:t>A </a:t>
            </a:r>
            <a:r>
              <a:rPr lang="en-US" sz="1600" b="1" dirty="0">
                <a:cs typeface="+mn-cs"/>
              </a:rPr>
              <a:t>←</a:t>
            </a:r>
            <a:r>
              <a:rPr lang="en-US" sz="1600" b="1" dirty="0">
                <a:cs typeface="+mn-cs"/>
                <a:sym typeface="Wingdings" pitchFamily="2" charset="2"/>
              </a:rPr>
              <a:t> A – M</a:t>
            </a:r>
            <a:endParaRPr lang="en-US" sz="1600" b="1" i="1" dirty="0">
              <a:cs typeface="+mn-cs"/>
            </a:endParaRPr>
          </a:p>
        </p:txBody>
      </p:sp>
      <p:sp>
        <p:nvSpPr>
          <p:cNvPr id="63" name="Flowchart: Decision 62"/>
          <p:cNvSpPr/>
          <p:nvPr/>
        </p:nvSpPr>
        <p:spPr bwMode="auto">
          <a:xfrm>
            <a:off x="4500563" y="5151438"/>
            <a:ext cx="2087562" cy="488950"/>
          </a:xfrm>
          <a:prstGeom prst="flowChartDecision">
            <a:avLst/>
          </a:prstGeom>
          <a:solidFill>
            <a:schemeClr val="bg1">
              <a:lumMod val="7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tIns="0" rIns="0" bIns="0" anchor="ctr" anchorCtr="1">
            <a:spAutoFit/>
          </a:bodyPr>
          <a:lstStyle/>
          <a:p>
            <a:pPr algn="ctr">
              <a:defRPr/>
            </a:pPr>
            <a:r>
              <a:rPr lang="en-US" sz="1600" b="1" dirty="0">
                <a:cs typeface="+mn-cs"/>
              </a:rPr>
              <a:t>Count = 0 ?</a:t>
            </a:r>
          </a:p>
        </p:txBody>
      </p:sp>
      <p:sp>
        <p:nvSpPr>
          <p:cNvPr id="65" name="Flowchart: Process 64"/>
          <p:cNvSpPr/>
          <p:nvPr/>
        </p:nvSpPr>
        <p:spPr bwMode="auto">
          <a:xfrm>
            <a:off x="3348038" y="3883025"/>
            <a:ext cx="936625" cy="338138"/>
          </a:xfrm>
          <a:prstGeom prst="flowChartProcess">
            <a:avLst/>
          </a:prstGeom>
          <a:solidFill>
            <a:schemeClr val="bg1">
              <a:lumMod val="7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tIns="0" rIns="0" bIns="91440" anchor="ctr" anchorCtr="1">
            <a:spAutoFit/>
          </a:bodyPr>
          <a:lstStyle/>
          <a:p>
            <a:pPr algn="ctr">
              <a:defRPr/>
            </a:pPr>
            <a:r>
              <a:rPr lang="en-US" sz="1600" b="1" dirty="0">
                <a:cs typeface="+mn-cs"/>
              </a:rPr>
              <a:t>Q</a:t>
            </a:r>
            <a:r>
              <a:rPr lang="en-US" sz="1600" b="1" baseline="-25000" dirty="0">
                <a:cs typeface="+mn-cs"/>
              </a:rPr>
              <a:t>0</a:t>
            </a:r>
            <a:r>
              <a:rPr lang="en-US" sz="1600" b="1" dirty="0">
                <a:cs typeface="+mn-cs"/>
                <a:sym typeface="Wingdings" pitchFamily="2" charset="2"/>
              </a:rPr>
              <a:t> </a:t>
            </a:r>
            <a:r>
              <a:rPr lang="en-US" sz="1600" b="1" dirty="0">
                <a:cs typeface="+mn-cs"/>
              </a:rPr>
              <a:t>←</a:t>
            </a:r>
            <a:r>
              <a:rPr lang="en-US" sz="1600" b="1" dirty="0">
                <a:cs typeface="+mn-cs"/>
                <a:sym typeface="Wingdings" pitchFamily="2" charset="2"/>
              </a:rPr>
              <a:t> 1</a:t>
            </a:r>
            <a:endParaRPr lang="en-US" sz="1600" b="1" i="1" dirty="0">
              <a:cs typeface="+mn-cs"/>
            </a:endParaRPr>
          </a:p>
        </p:txBody>
      </p:sp>
      <p:sp>
        <p:nvSpPr>
          <p:cNvPr id="66" name="Flowchart: Process 65"/>
          <p:cNvSpPr/>
          <p:nvPr/>
        </p:nvSpPr>
        <p:spPr bwMode="auto">
          <a:xfrm>
            <a:off x="6948488" y="3883025"/>
            <a:ext cx="936625" cy="338138"/>
          </a:xfrm>
          <a:prstGeom prst="flowChartProcess">
            <a:avLst/>
          </a:prstGeom>
          <a:solidFill>
            <a:schemeClr val="bg1">
              <a:lumMod val="7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tIns="0" rIns="0" bIns="91440" anchor="ctr" anchorCtr="1">
            <a:spAutoFit/>
          </a:bodyPr>
          <a:lstStyle/>
          <a:p>
            <a:pPr algn="ctr">
              <a:defRPr/>
            </a:pPr>
            <a:r>
              <a:rPr lang="en-US" sz="1600" b="1" dirty="0">
                <a:cs typeface="+mn-cs"/>
              </a:rPr>
              <a:t>Q</a:t>
            </a:r>
            <a:r>
              <a:rPr lang="en-US" sz="1600" b="1" baseline="-25000" dirty="0">
                <a:cs typeface="+mn-cs"/>
              </a:rPr>
              <a:t>0</a:t>
            </a:r>
            <a:r>
              <a:rPr lang="en-US" sz="1600" b="1" dirty="0">
                <a:cs typeface="+mn-cs"/>
                <a:sym typeface="Wingdings" pitchFamily="2" charset="2"/>
              </a:rPr>
              <a:t> </a:t>
            </a:r>
            <a:r>
              <a:rPr lang="en-US" sz="1600" b="1" dirty="0">
                <a:cs typeface="+mn-cs"/>
              </a:rPr>
              <a:t>←</a:t>
            </a:r>
            <a:r>
              <a:rPr lang="en-US" sz="1600" b="1" dirty="0">
                <a:cs typeface="+mn-cs"/>
                <a:sym typeface="Wingdings" pitchFamily="2" charset="2"/>
              </a:rPr>
              <a:t> 0</a:t>
            </a:r>
            <a:endParaRPr lang="en-US" sz="1600" b="1" i="1" dirty="0">
              <a:cs typeface="+mn-cs"/>
            </a:endParaRPr>
          </a:p>
        </p:txBody>
      </p:sp>
      <p:sp>
        <p:nvSpPr>
          <p:cNvPr id="68" name="Flowchart: Process 67"/>
          <p:cNvSpPr/>
          <p:nvPr/>
        </p:nvSpPr>
        <p:spPr bwMode="auto">
          <a:xfrm>
            <a:off x="7524750" y="6143625"/>
            <a:ext cx="1584325" cy="246063"/>
          </a:xfrm>
          <a:prstGeom prst="flowChartProcess">
            <a:avLst/>
          </a:prstGeom>
          <a:solidFill>
            <a:schemeClr val="bg1">
              <a:lumMod val="7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tIns="0" rIns="0" bIns="0" anchor="ctr" anchorCtr="1">
            <a:spAutoFit/>
          </a:bodyPr>
          <a:lstStyle/>
          <a:p>
            <a:pPr algn="ctr">
              <a:defRPr/>
            </a:pPr>
            <a:r>
              <a:rPr lang="en-US" sz="1600" b="1" dirty="0">
                <a:cs typeface="+mn-cs"/>
                <a:sym typeface="Wingdings" pitchFamily="2" charset="2"/>
              </a:rPr>
              <a:t>A </a:t>
            </a:r>
            <a:r>
              <a:rPr lang="en-US" sz="1600" b="1" dirty="0">
                <a:cs typeface="+mn-cs"/>
              </a:rPr>
              <a:t>←</a:t>
            </a:r>
            <a:r>
              <a:rPr lang="en-US" sz="1600" b="1" dirty="0">
                <a:cs typeface="+mn-cs"/>
                <a:sym typeface="Wingdings" pitchFamily="2" charset="2"/>
              </a:rPr>
              <a:t> A + M</a:t>
            </a:r>
            <a:endParaRPr lang="en-US" sz="1600" b="1" i="1" dirty="0">
              <a:cs typeface="+mn-cs"/>
            </a:endParaRPr>
          </a:p>
        </p:txBody>
      </p:sp>
      <p:sp>
        <p:nvSpPr>
          <p:cNvPr id="69" name="Flowchart: Decision 68"/>
          <p:cNvSpPr/>
          <p:nvPr/>
        </p:nvSpPr>
        <p:spPr bwMode="auto">
          <a:xfrm>
            <a:off x="6372225" y="5640388"/>
            <a:ext cx="1223963" cy="488950"/>
          </a:xfrm>
          <a:prstGeom prst="flowChartDecision">
            <a:avLst/>
          </a:prstGeom>
          <a:solidFill>
            <a:schemeClr val="bg1">
              <a:lumMod val="7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tIns="0" rIns="0" bIns="0" anchor="ctr" anchorCtr="1">
            <a:spAutoFit/>
          </a:bodyPr>
          <a:lstStyle/>
          <a:p>
            <a:pPr algn="ctr">
              <a:defRPr/>
            </a:pPr>
            <a:r>
              <a:rPr lang="en-US" sz="1600" b="1" dirty="0">
                <a:cs typeface="+mn-cs"/>
              </a:rPr>
              <a:t>A &lt; 0 ?</a:t>
            </a:r>
          </a:p>
        </p:txBody>
      </p:sp>
      <p:sp>
        <p:nvSpPr>
          <p:cNvPr id="70" name="Flowchart: Terminator 69"/>
          <p:cNvSpPr/>
          <p:nvPr/>
        </p:nvSpPr>
        <p:spPr bwMode="auto">
          <a:xfrm>
            <a:off x="5003800" y="6432550"/>
            <a:ext cx="1081088" cy="346075"/>
          </a:xfrm>
          <a:prstGeom prst="flowChartTerminator">
            <a:avLst/>
          </a:prstGeom>
          <a:solidFill>
            <a:schemeClr val="bg1">
              <a:lumMod val="7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tIns="0" rIns="0" bIns="0" anchor="ctr" anchorCtr="1">
            <a:spAutoFit/>
          </a:bodyPr>
          <a:lstStyle/>
          <a:p>
            <a:pPr algn="ctr">
              <a:defRPr/>
            </a:pPr>
            <a:r>
              <a:rPr lang="en-US" sz="1600" b="1" dirty="0">
                <a:cs typeface="+mn-cs"/>
              </a:rPr>
              <a:t>END</a:t>
            </a:r>
          </a:p>
        </p:txBody>
      </p:sp>
      <p:sp>
        <p:nvSpPr>
          <p:cNvPr id="71" name="Flowchart: Process 70"/>
          <p:cNvSpPr/>
          <p:nvPr/>
        </p:nvSpPr>
        <p:spPr bwMode="auto">
          <a:xfrm>
            <a:off x="4572000" y="4694238"/>
            <a:ext cx="1944688" cy="247650"/>
          </a:xfrm>
          <a:prstGeom prst="flowChartProcess">
            <a:avLst/>
          </a:prstGeom>
          <a:solidFill>
            <a:schemeClr val="bg1">
              <a:lumMod val="7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tIns="0" rIns="0" bIns="0" anchor="ctr" anchorCtr="1">
            <a:spAutoFit/>
          </a:bodyPr>
          <a:lstStyle/>
          <a:p>
            <a:pPr algn="ctr">
              <a:defRPr/>
            </a:pPr>
            <a:r>
              <a:rPr lang="en-US" sz="1600" b="1" dirty="0">
                <a:cs typeface="+mn-cs"/>
                <a:sym typeface="Wingdings" pitchFamily="2" charset="2"/>
              </a:rPr>
              <a:t>Count </a:t>
            </a:r>
            <a:r>
              <a:rPr lang="en-US" sz="1600" b="1" dirty="0">
                <a:cs typeface="+mn-cs"/>
              </a:rPr>
              <a:t>←</a:t>
            </a:r>
            <a:r>
              <a:rPr lang="en-US" sz="1600" b="1" dirty="0">
                <a:cs typeface="+mn-cs"/>
                <a:sym typeface="Wingdings" pitchFamily="2" charset="2"/>
              </a:rPr>
              <a:t> Count – 1 </a:t>
            </a:r>
            <a:endParaRPr lang="en-US" sz="1600" b="1" i="1" dirty="0">
              <a:cs typeface="+mn-cs"/>
            </a:endParaRPr>
          </a:p>
        </p:txBody>
      </p:sp>
      <p:cxnSp>
        <p:nvCxnSpPr>
          <p:cNvPr id="73" name="Straight Arrow Connector 72"/>
          <p:cNvCxnSpPr>
            <a:cxnSpLocks noChangeShapeType="1"/>
            <a:stCxn id="42" idx="2"/>
            <a:endCxn id="58" idx="0"/>
          </p:cNvCxnSpPr>
          <p:nvPr/>
        </p:nvCxnSpPr>
        <p:spPr bwMode="auto">
          <a:xfrm>
            <a:off x="5543550" y="390525"/>
            <a:ext cx="0" cy="230188"/>
          </a:xfrm>
          <a:prstGeom prst="straightConnector1">
            <a:avLst/>
          </a:prstGeom>
          <a:noFill/>
          <a:ln w="19050" algn="ctr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7" name="Straight Arrow Connector 76"/>
          <p:cNvCxnSpPr>
            <a:cxnSpLocks noChangeShapeType="1"/>
            <a:stCxn id="58" idx="2"/>
            <a:endCxn id="59" idx="0"/>
          </p:cNvCxnSpPr>
          <p:nvPr/>
        </p:nvCxnSpPr>
        <p:spPr bwMode="auto">
          <a:xfrm>
            <a:off x="5543550" y="1604963"/>
            <a:ext cx="0" cy="327025"/>
          </a:xfrm>
          <a:prstGeom prst="straightConnector1">
            <a:avLst/>
          </a:prstGeom>
          <a:noFill/>
          <a:ln w="19050" algn="ctr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9" name="Shape 78"/>
          <p:cNvCxnSpPr>
            <a:cxnSpLocks noChangeShapeType="1"/>
            <a:stCxn id="59" idx="3"/>
            <a:endCxn id="60" idx="0"/>
          </p:cNvCxnSpPr>
          <p:nvPr/>
        </p:nvCxnSpPr>
        <p:spPr bwMode="auto">
          <a:xfrm>
            <a:off x="6156325" y="2176463"/>
            <a:ext cx="1223963" cy="244475"/>
          </a:xfrm>
          <a:prstGeom prst="bentConnector2">
            <a:avLst/>
          </a:prstGeom>
          <a:noFill/>
          <a:ln w="19050" algn="ctr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1" name="Shape 80"/>
          <p:cNvCxnSpPr>
            <a:cxnSpLocks noChangeShapeType="1"/>
            <a:stCxn id="59" idx="1"/>
            <a:endCxn id="62" idx="0"/>
          </p:cNvCxnSpPr>
          <p:nvPr/>
        </p:nvCxnSpPr>
        <p:spPr bwMode="auto">
          <a:xfrm rot="10800000" flipV="1">
            <a:off x="3779838" y="2176463"/>
            <a:ext cx="1152525" cy="244475"/>
          </a:xfrm>
          <a:prstGeom prst="bentConnector2">
            <a:avLst/>
          </a:prstGeom>
          <a:noFill/>
          <a:ln w="19050" algn="ctr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2" name="Flowchart: Decision 81"/>
          <p:cNvSpPr/>
          <p:nvPr/>
        </p:nvSpPr>
        <p:spPr bwMode="auto">
          <a:xfrm>
            <a:off x="4932363" y="3371850"/>
            <a:ext cx="1223962" cy="488950"/>
          </a:xfrm>
          <a:prstGeom prst="flowChartDecision">
            <a:avLst/>
          </a:prstGeom>
          <a:solidFill>
            <a:schemeClr val="bg1">
              <a:lumMod val="7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tIns="0" rIns="0" bIns="0" anchor="ctr" anchorCtr="1">
            <a:spAutoFit/>
          </a:bodyPr>
          <a:lstStyle/>
          <a:p>
            <a:pPr algn="ctr">
              <a:defRPr/>
            </a:pPr>
            <a:r>
              <a:rPr lang="en-US" sz="1600" b="1" dirty="0">
                <a:cs typeface="+mn-cs"/>
              </a:rPr>
              <a:t>A &lt; 0 ?</a:t>
            </a:r>
          </a:p>
        </p:txBody>
      </p:sp>
      <p:cxnSp>
        <p:nvCxnSpPr>
          <p:cNvPr id="85" name="Elbow Connector 84"/>
          <p:cNvCxnSpPr>
            <a:cxnSpLocks noChangeShapeType="1"/>
            <a:stCxn id="60" idx="2"/>
            <a:endCxn id="82" idx="0"/>
          </p:cNvCxnSpPr>
          <p:nvPr/>
        </p:nvCxnSpPr>
        <p:spPr bwMode="auto">
          <a:xfrm rot="5400000">
            <a:off x="6232525" y="2224088"/>
            <a:ext cx="458787" cy="1836738"/>
          </a:xfrm>
          <a:prstGeom prst="bentConnector3">
            <a:avLst>
              <a:gd name="adj1" fmla="val 50000"/>
            </a:avLst>
          </a:prstGeom>
          <a:noFill/>
          <a:ln w="19050" algn="ctr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" name="Elbow Connector 86"/>
          <p:cNvCxnSpPr>
            <a:cxnSpLocks noChangeShapeType="1"/>
            <a:stCxn id="62" idx="2"/>
            <a:endCxn id="82" idx="0"/>
          </p:cNvCxnSpPr>
          <p:nvPr/>
        </p:nvCxnSpPr>
        <p:spPr bwMode="auto">
          <a:xfrm rot="16200000" flipH="1">
            <a:off x="4432300" y="2260601"/>
            <a:ext cx="458787" cy="1763712"/>
          </a:xfrm>
          <a:prstGeom prst="bentConnector3">
            <a:avLst>
              <a:gd name="adj1" fmla="val 50000"/>
            </a:avLst>
          </a:prstGeom>
          <a:noFill/>
          <a:ln w="19050" algn="ctr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9" name="Shape 88"/>
          <p:cNvCxnSpPr>
            <a:cxnSpLocks noChangeShapeType="1"/>
            <a:stCxn id="82" idx="3"/>
            <a:endCxn id="66" idx="0"/>
          </p:cNvCxnSpPr>
          <p:nvPr/>
        </p:nvCxnSpPr>
        <p:spPr bwMode="auto">
          <a:xfrm>
            <a:off x="6156325" y="3616325"/>
            <a:ext cx="1260475" cy="266700"/>
          </a:xfrm>
          <a:prstGeom prst="bentConnector2">
            <a:avLst/>
          </a:prstGeom>
          <a:noFill/>
          <a:ln w="19050" algn="ctr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1" name="Shape 90"/>
          <p:cNvCxnSpPr>
            <a:cxnSpLocks noChangeShapeType="1"/>
            <a:stCxn id="82" idx="1"/>
            <a:endCxn id="65" idx="0"/>
          </p:cNvCxnSpPr>
          <p:nvPr/>
        </p:nvCxnSpPr>
        <p:spPr bwMode="auto">
          <a:xfrm rot="10800000" flipV="1">
            <a:off x="3816350" y="3616325"/>
            <a:ext cx="1116013" cy="266700"/>
          </a:xfrm>
          <a:prstGeom prst="bentConnector2">
            <a:avLst/>
          </a:prstGeom>
          <a:noFill/>
          <a:ln w="19050" algn="ctr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9" name="Straight Arrow Connector 98"/>
          <p:cNvCxnSpPr>
            <a:cxnSpLocks noChangeShapeType="1"/>
            <a:stCxn id="71" idx="2"/>
            <a:endCxn id="63" idx="0"/>
          </p:cNvCxnSpPr>
          <p:nvPr/>
        </p:nvCxnSpPr>
        <p:spPr bwMode="auto">
          <a:xfrm>
            <a:off x="5543550" y="4941888"/>
            <a:ext cx="0" cy="209550"/>
          </a:xfrm>
          <a:prstGeom prst="straightConnector1">
            <a:avLst/>
          </a:prstGeom>
          <a:noFill/>
          <a:ln w="19050" algn="ctr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7" name="Shape 106"/>
          <p:cNvCxnSpPr>
            <a:cxnSpLocks noChangeShapeType="1"/>
            <a:stCxn id="63" idx="1"/>
            <a:endCxn id="163" idx="2"/>
          </p:cNvCxnSpPr>
          <p:nvPr/>
        </p:nvCxnSpPr>
        <p:spPr bwMode="auto">
          <a:xfrm rot="10800000" flipH="1">
            <a:off x="4500563" y="1749425"/>
            <a:ext cx="1050925" cy="3646488"/>
          </a:xfrm>
          <a:prstGeom prst="bentConnector3">
            <a:avLst>
              <a:gd name="adj1" fmla="val -164120"/>
            </a:avLst>
          </a:prstGeom>
          <a:noFill/>
          <a:ln w="19050" algn="ctr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3" name="Shape 112"/>
          <p:cNvCxnSpPr>
            <a:cxnSpLocks noChangeShapeType="1"/>
            <a:stCxn id="68" idx="2"/>
            <a:endCxn id="70" idx="3"/>
          </p:cNvCxnSpPr>
          <p:nvPr/>
        </p:nvCxnSpPr>
        <p:spPr bwMode="auto">
          <a:xfrm rot="5400000">
            <a:off x="7092951" y="5381625"/>
            <a:ext cx="215900" cy="2232025"/>
          </a:xfrm>
          <a:prstGeom prst="bentConnector2">
            <a:avLst/>
          </a:prstGeom>
          <a:noFill/>
          <a:ln w="19050" algn="ctr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1" name="Shape 120"/>
          <p:cNvCxnSpPr>
            <a:cxnSpLocks noChangeShapeType="1"/>
            <a:stCxn id="66" idx="2"/>
            <a:endCxn id="71" idx="0"/>
          </p:cNvCxnSpPr>
          <p:nvPr/>
        </p:nvCxnSpPr>
        <p:spPr bwMode="auto">
          <a:xfrm rot="5400000">
            <a:off x="6243637" y="3521076"/>
            <a:ext cx="473075" cy="1873250"/>
          </a:xfrm>
          <a:prstGeom prst="bentConnector3">
            <a:avLst>
              <a:gd name="adj1" fmla="val 50000"/>
            </a:avLst>
          </a:prstGeom>
          <a:noFill/>
          <a:ln w="19050" algn="ctr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3" name="Shape 122"/>
          <p:cNvCxnSpPr>
            <a:cxnSpLocks noChangeShapeType="1"/>
            <a:stCxn id="65" idx="2"/>
            <a:endCxn id="71" idx="0"/>
          </p:cNvCxnSpPr>
          <p:nvPr/>
        </p:nvCxnSpPr>
        <p:spPr bwMode="auto">
          <a:xfrm rot="16200000" flipH="1">
            <a:off x="4443412" y="3594101"/>
            <a:ext cx="473075" cy="1727200"/>
          </a:xfrm>
          <a:prstGeom prst="bentConnector3">
            <a:avLst>
              <a:gd name="adj1" fmla="val 50000"/>
            </a:avLst>
          </a:prstGeom>
          <a:noFill/>
          <a:ln w="19050" algn="ctr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5" name="Shape 124"/>
          <p:cNvCxnSpPr>
            <a:cxnSpLocks noChangeShapeType="1"/>
            <a:stCxn id="69" idx="3"/>
            <a:endCxn id="68" idx="0"/>
          </p:cNvCxnSpPr>
          <p:nvPr/>
        </p:nvCxnSpPr>
        <p:spPr bwMode="auto">
          <a:xfrm>
            <a:off x="7596188" y="5884863"/>
            <a:ext cx="720725" cy="258762"/>
          </a:xfrm>
          <a:prstGeom prst="bentConnector2">
            <a:avLst/>
          </a:prstGeom>
          <a:noFill/>
          <a:ln w="19050" algn="ctr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47" name="TextBox 146"/>
          <p:cNvSpPr txBox="1">
            <a:spLocks noChangeArrowheads="1"/>
          </p:cNvSpPr>
          <p:nvPr/>
        </p:nvSpPr>
        <p:spPr bwMode="auto">
          <a:xfrm>
            <a:off x="6011863" y="1866900"/>
            <a:ext cx="6477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0000"/>
              </a:buClr>
              <a:buChar char="•"/>
              <a:defRPr kumimoji="1"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Char char="—"/>
              <a:defRPr kumimoji="1"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+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kumimoji="0" lang="en-US" altLang="en-US" sz="1600" b="1">
                <a:latin typeface="Times New Roman" panose="02020603050405020304" pitchFamily="18" charset="0"/>
              </a:rPr>
              <a:t>Yes</a:t>
            </a:r>
          </a:p>
        </p:txBody>
      </p:sp>
      <p:sp>
        <p:nvSpPr>
          <p:cNvPr id="148" name="TextBox 147"/>
          <p:cNvSpPr txBox="1">
            <a:spLocks noChangeArrowheads="1"/>
          </p:cNvSpPr>
          <p:nvPr/>
        </p:nvSpPr>
        <p:spPr bwMode="auto">
          <a:xfrm>
            <a:off x="4427538" y="1866900"/>
            <a:ext cx="649287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0000"/>
              </a:buClr>
              <a:buChar char="•"/>
              <a:defRPr kumimoji="1"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Char char="—"/>
              <a:defRPr kumimoji="1"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+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kumimoji="0" lang="en-US" altLang="en-US" sz="1600" b="1">
                <a:latin typeface="Times New Roman" panose="02020603050405020304" pitchFamily="18" charset="0"/>
              </a:rPr>
              <a:t>No</a:t>
            </a:r>
          </a:p>
        </p:txBody>
      </p:sp>
      <p:sp>
        <p:nvSpPr>
          <p:cNvPr id="163" name="Oval 162"/>
          <p:cNvSpPr>
            <a:spLocks noChangeArrowheads="1"/>
          </p:cNvSpPr>
          <p:nvPr/>
        </p:nvSpPr>
        <p:spPr bwMode="auto">
          <a:xfrm>
            <a:off x="5551488" y="1727200"/>
            <a:ext cx="44450" cy="46038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 type="stealth" w="med" len="med"/>
              </a14:hiddenLine>
            </a:ext>
          </a:extLst>
        </p:spPr>
        <p:txBody>
          <a:bodyPr lIns="90000" tIns="46800" rIns="90000" bIns="46800"/>
          <a:lstStyle>
            <a:lvl1pPr>
              <a:spcBef>
                <a:spcPct val="20000"/>
              </a:spcBef>
              <a:buClr>
                <a:srgbClr val="FF0000"/>
              </a:buClr>
              <a:buChar char="•"/>
              <a:defRPr kumimoji="1"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Char char="—"/>
              <a:defRPr kumimoji="1"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+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kumimoji="0"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170" name="TextBox 169"/>
          <p:cNvSpPr txBox="1">
            <a:spLocks noChangeArrowheads="1"/>
          </p:cNvSpPr>
          <p:nvPr/>
        </p:nvSpPr>
        <p:spPr bwMode="auto">
          <a:xfrm>
            <a:off x="6011863" y="3306763"/>
            <a:ext cx="64770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0000"/>
              </a:buClr>
              <a:buChar char="•"/>
              <a:defRPr kumimoji="1"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Char char="—"/>
              <a:defRPr kumimoji="1"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+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kumimoji="0" lang="en-US" altLang="en-US" sz="1600" b="1">
                <a:latin typeface="Times New Roman" panose="02020603050405020304" pitchFamily="18" charset="0"/>
              </a:rPr>
              <a:t>Yes</a:t>
            </a:r>
          </a:p>
        </p:txBody>
      </p:sp>
      <p:sp>
        <p:nvSpPr>
          <p:cNvPr id="171" name="TextBox 170"/>
          <p:cNvSpPr txBox="1">
            <a:spLocks noChangeArrowheads="1"/>
          </p:cNvSpPr>
          <p:nvPr/>
        </p:nvSpPr>
        <p:spPr bwMode="auto">
          <a:xfrm>
            <a:off x="4427538" y="3306763"/>
            <a:ext cx="649287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0000"/>
              </a:buClr>
              <a:buChar char="•"/>
              <a:defRPr kumimoji="1"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Char char="—"/>
              <a:defRPr kumimoji="1"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+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kumimoji="0" lang="en-US" altLang="en-US" sz="1600" b="1">
                <a:latin typeface="Times New Roman" panose="02020603050405020304" pitchFamily="18" charset="0"/>
              </a:rPr>
              <a:t>No</a:t>
            </a:r>
          </a:p>
        </p:txBody>
      </p:sp>
      <p:sp>
        <p:nvSpPr>
          <p:cNvPr id="175" name="TextBox 174"/>
          <p:cNvSpPr txBox="1">
            <a:spLocks noChangeArrowheads="1"/>
          </p:cNvSpPr>
          <p:nvPr/>
        </p:nvSpPr>
        <p:spPr bwMode="auto">
          <a:xfrm>
            <a:off x="4067175" y="5084763"/>
            <a:ext cx="649288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0000"/>
              </a:buClr>
              <a:buChar char="•"/>
              <a:defRPr kumimoji="1"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Char char="—"/>
              <a:defRPr kumimoji="1"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+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kumimoji="0" lang="en-US" altLang="en-US" sz="1600" b="1">
                <a:latin typeface="Times New Roman" panose="02020603050405020304" pitchFamily="18" charset="0"/>
              </a:rPr>
              <a:t>No</a:t>
            </a:r>
          </a:p>
        </p:txBody>
      </p:sp>
      <p:sp>
        <p:nvSpPr>
          <p:cNvPr id="176" name="TextBox 175"/>
          <p:cNvSpPr txBox="1">
            <a:spLocks noChangeArrowheads="1"/>
          </p:cNvSpPr>
          <p:nvPr/>
        </p:nvSpPr>
        <p:spPr bwMode="auto">
          <a:xfrm>
            <a:off x="6443663" y="5084763"/>
            <a:ext cx="649287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0000"/>
              </a:buClr>
              <a:buChar char="•"/>
              <a:defRPr kumimoji="1"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Char char="—"/>
              <a:defRPr kumimoji="1"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+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kumimoji="0" lang="en-US" altLang="en-US" sz="1600" b="1">
                <a:latin typeface="Times New Roman" panose="02020603050405020304" pitchFamily="18" charset="0"/>
              </a:rPr>
              <a:t>Yes</a:t>
            </a:r>
          </a:p>
        </p:txBody>
      </p:sp>
      <p:cxnSp>
        <p:nvCxnSpPr>
          <p:cNvPr id="177" name="Shape 122"/>
          <p:cNvCxnSpPr>
            <a:cxnSpLocks noChangeShapeType="1"/>
            <a:stCxn id="63" idx="3"/>
            <a:endCxn id="69" idx="0"/>
          </p:cNvCxnSpPr>
          <p:nvPr/>
        </p:nvCxnSpPr>
        <p:spPr bwMode="auto">
          <a:xfrm>
            <a:off x="6588125" y="5395913"/>
            <a:ext cx="396875" cy="244475"/>
          </a:xfrm>
          <a:prstGeom prst="bentConnector2">
            <a:avLst/>
          </a:prstGeom>
          <a:noFill/>
          <a:ln w="19050" algn="ctr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88" name="TextBox 187"/>
          <p:cNvSpPr txBox="1">
            <a:spLocks noChangeArrowheads="1"/>
          </p:cNvSpPr>
          <p:nvPr/>
        </p:nvSpPr>
        <p:spPr bwMode="auto">
          <a:xfrm>
            <a:off x="7451725" y="5589588"/>
            <a:ext cx="649288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0000"/>
              </a:buClr>
              <a:buChar char="•"/>
              <a:defRPr kumimoji="1"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Char char="—"/>
              <a:defRPr kumimoji="1"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+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kumimoji="0" lang="en-US" altLang="en-US" sz="1600" b="1">
                <a:latin typeface="Times New Roman" panose="02020603050405020304" pitchFamily="18" charset="0"/>
              </a:rPr>
              <a:t>Yes</a:t>
            </a:r>
          </a:p>
        </p:txBody>
      </p:sp>
      <p:cxnSp>
        <p:nvCxnSpPr>
          <p:cNvPr id="189" name="Shape 122"/>
          <p:cNvCxnSpPr>
            <a:cxnSpLocks noChangeShapeType="1"/>
            <a:stCxn id="69" idx="1"/>
            <a:endCxn id="70" idx="0"/>
          </p:cNvCxnSpPr>
          <p:nvPr/>
        </p:nvCxnSpPr>
        <p:spPr bwMode="auto">
          <a:xfrm rot="10800000" flipV="1">
            <a:off x="5543550" y="5884863"/>
            <a:ext cx="828675" cy="547687"/>
          </a:xfrm>
          <a:prstGeom prst="bentConnector2">
            <a:avLst/>
          </a:prstGeom>
          <a:noFill/>
          <a:ln w="19050" algn="ctr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92" name="TextBox 191"/>
          <p:cNvSpPr txBox="1">
            <a:spLocks noChangeArrowheads="1"/>
          </p:cNvSpPr>
          <p:nvPr/>
        </p:nvSpPr>
        <p:spPr bwMode="auto">
          <a:xfrm>
            <a:off x="5867400" y="5610225"/>
            <a:ext cx="649288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0000"/>
              </a:buClr>
              <a:buChar char="•"/>
              <a:defRPr kumimoji="1"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Char char="—"/>
              <a:defRPr kumimoji="1"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+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kumimoji="0" lang="en-US" altLang="en-US" sz="1600" b="1">
                <a:latin typeface="Times New Roman" panose="02020603050405020304" pitchFamily="18" charset="0"/>
              </a:rPr>
              <a:t>No</a:t>
            </a:r>
          </a:p>
        </p:txBody>
      </p:sp>
      <p:sp>
        <p:nvSpPr>
          <p:cNvPr id="193" name="Text Box 15"/>
          <p:cNvSpPr txBox="1">
            <a:spLocks noChangeArrowheads="1"/>
          </p:cNvSpPr>
          <p:nvPr/>
        </p:nvSpPr>
        <p:spPr bwMode="auto">
          <a:xfrm>
            <a:off x="3348038" y="6297613"/>
            <a:ext cx="1568450" cy="58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ct val="20000"/>
              </a:spcBef>
              <a:buClr>
                <a:srgbClr val="FF0000"/>
              </a:buClr>
              <a:buChar char="•"/>
              <a:defRPr kumimoji="1"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Char char="—"/>
              <a:defRPr kumimoji="1"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+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kumimoji="0" lang="en-US" altLang="en-US" sz="1600" b="1">
                <a:solidFill>
                  <a:srgbClr val="FF0000"/>
                </a:solidFill>
                <a:latin typeface="Times New Roman" panose="02020603050405020304" pitchFamily="18" charset="0"/>
              </a:rPr>
              <a:t>Quotient in Q</a:t>
            </a: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kumimoji="0" lang="en-US" altLang="en-US" sz="1600" b="1">
                <a:solidFill>
                  <a:srgbClr val="FF0000"/>
                </a:solidFill>
                <a:latin typeface="Times New Roman" panose="02020603050405020304" pitchFamily="18" charset="0"/>
              </a:rPr>
              <a:t>Remainder in A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 nodeType="clickPar">
                      <p:stCondLst>
                        <p:cond delay="indefinite"/>
                      </p:stCondLst>
                      <p:childTnLst>
                        <p:par>
                          <p:cTn id="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 nodeType="clickPar">
                      <p:stCondLst>
                        <p:cond delay="indefinite"/>
                      </p:stCondLst>
                      <p:childTnLst>
                        <p:par>
                          <p:cTn id="9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 nodeType="clickPar">
                      <p:stCondLst>
                        <p:cond delay="indefinite"/>
                      </p:stCondLst>
                      <p:childTnLst>
                        <p:par>
                          <p:cTn id="9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 nodeType="clickPar">
                      <p:stCondLst>
                        <p:cond delay="indefinite"/>
                      </p:stCondLst>
                      <p:childTnLst>
                        <p:par>
                          <p:cTn id="10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58" grpId="0" animBg="1"/>
      <p:bldP spid="59" grpId="0" animBg="1"/>
      <p:bldP spid="60" grpId="0" animBg="1"/>
      <p:bldP spid="62" grpId="0" animBg="1"/>
      <p:bldP spid="63" grpId="0" animBg="1"/>
      <p:bldP spid="65" grpId="0" animBg="1"/>
      <p:bldP spid="66" grpId="0" animBg="1"/>
      <p:bldP spid="68" grpId="0" animBg="1"/>
      <p:bldP spid="69" grpId="0" animBg="1"/>
      <p:bldP spid="70" grpId="0" animBg="1"/>
      <p:bldP spid="71" grpId="0" animBg="1"/>
      <p:bldP spid="82" grpId="0" animBg="1"/>
      <p:bldP spid="147" grpId="0"/>
      <p:bldP spid="163" grpId="0"/>
      <p:bldP spid="170" grpId="0"/>
      <p:bldP spid="171" grpId="0"/>
      <p:bldP spid="175" grpId="0"/>
      <p:bldP spid="176" grpId="0"/>
      <p:bldP spid="188" grpId="0"/>
      <p:bldP spid="192" grpId="0"/>
      <p:bldP spid="19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Non-Restoring Division Example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1258888" y="1052513"/>
          <a:ext cx="5688012" cy="55784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40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520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63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3562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1898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 marL="0" marR="0" marT="18290" marB="1829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tx1"/>
                          </a:solidFill>
                        </a:rPr>
                        <a:t>Q</a:t>
                      </a:r>
                    </a:p>
                  </a:txBody>
                  <a:tcPr marL="0" marR="0" marT="18290" marB="1829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18290" marB="1829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200" dirty="0">
                          <a:solidFill>
                            <a:schemeClr val="tx1"/>
                          </a:solidFill>
                        </a:rPr>
                        <a:t>M = 0011</a:t>
                      </a:r>
                    </a:p>
                  </a:txBody>
                  <a:tcPr marL="0" marR="0" marT="18290" marB="1829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898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tx1"/>
                          </a:solidFill>
                        </a:rPr>
                        <a:t>0000</a:t>
                      </a:r>
                    </a:p>
                  </a:txBody>
                  <a:tcPr marL="0" marR="0" marT="18290" marB="1829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tx1"/>
                          </a:solidFill>
                        </a:rPr>
                        <a:t>0111</a:t>
                      </a:r>
                    </a:p>
                  </a:txBody>
                  <a:tcPr marL="0" marR="0" marT="18290" marB="1829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18290" marB="1829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200" dirty="0">
                          <a:solidFill>
                            <a:schemeClr val="tx1"/>
                          </a:solidFill>
                        </a:rPr>
                        <a:t>Initial Values</a:t>
                      </a:r>
                    </a:p>
                  </a:txBody>
                  <a:tcPr marL="0" marR="0" marT="18290" marB="1829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898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tx1"/>
                          </a:solidFill>
                        </a:rPr>
                        <a:t>0000</a:t>
                      </a:r>
                    </a:p>
                  </a:txBody>
                  <a:tcPr marL="0" marR="0" marT="18290" marB="1829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tx1"/>
                          </a:solidFill>
                        </a:rPr>
                        <a:t>111?</a:t>
                      </a:r>
                    </a:p>
                  </a:txBody>
                  <a:tcPr marL="0" marR="0" marT="18290" marB="1829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18290" marB="1829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200" dirty="0">
                          <a:solidFill>
                            <a:schemeClr val="tx1"/>
                          </a:solidFill>
                          <a:sym typeface="Wingdings" pitchFamily="2" charset="2"/>
                        </a:rPr>
                        <a:t>Shift</a:t>
                      </a:r>
                    </a:p>
                  </a:txBody>
                  <a:tcPr marL="0" marR="0" marT="18290" marB="1829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1898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tx1"/>
                          </a:solidFill>
                        </a:rPr>
                        <a:t>1101</a:t>
                      </a:r>
                    </a:p>
                  </a:txBody>
                  <a:tcPr marL="0" marR="0" marT="18290" marB="1829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tx1"/>
                          </a:solidFill>
                        </a:rPr>
                        <a:t>111?</a:t>
                      </a:r>
                    </a:p>
                  </a:txBody>
                  <a:tcPr marL="0" marR="0" marT="18290" marB="1829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18290" marB="18290"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200" dirty="0">
                          <a:solidFill>
                            <a:schemeClr val="tx1"/>
                          </a:solidFill>
                          <a:sym typeface="Wingdings" pitchFamily="2" charset="2"/>
                        </a:rPr>
                        <a:t>Subtract</a:t>
                      </a:r>
                      <a:endParaRPr 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18290" marB="1829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898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tx1"/>
                          </a:solidFill>
                        </a:rPr>
                        <a:t>1101</a:t>
                      </a:r>
                    </a:p>
                  </a:txBody>
                  <a:tcPr marL="0" marR="0" marT="18290" marB="1829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tx1"/>
                          </a:solidFill>
                        </a:rPr>
                        <a:t>111</a:t>
                      </a:r>
                      <a:r>
                        <a:rPr lang="en-US" sz="2200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18290" marB="1829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18290" marB="1829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200" dirty="0">
                          <a:solidFill>
                            <a:schemeClr val="tx1"/>
                          </a:solidFill>
                          <a:sym typeface="Wingdings" pitchFamily="2" charset="2"/>
                        </a:rPr>
                        <a:t>Q</a:t>
                      </a:r>
                      <a:r>
                        <a:rPr lang="en-US" sz="2200" baseline="-25000" dirty="0">
                          <a:solidFill>
                            <a:schemeClr val="tx1"/>
                          </a:solidFill>
                          <a:sym typeface="Wingdings" pitchFamily="2" charset="2"/>
                        </a:rPr>
                        <a:t>0</a:t>
                      </a:r>
                      <a:r>
                        <a:rPr lang="en-US" sz="2200" dirty="0">
                          <a:solidFill>
                            <a:schemeClr val="tx1"/>
                          </a:solidFill>
                          <a:sym typeface="Wingdings" pitchFamily="2" charset="2"/>
                        </a:rPr>
                        <a:t> </a:t>
                      </a:r>
                      <a:r>
                        <a:rPr lang="en-US" sz="220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  <a:sym typeface="Wingdings" pitchFamily="2" charset="2"/>
                        </a:rPr>
                        <a:t>← 0</a:t>
                      </a:r>
                      <a:endParaRPr lang="en-US" sz="2200" dirty="0">
                        <a:solidFill>
                          <a:schemeClr val="tx1"/>
                        </a:solidFill>
                        <a:latin typeface="+mn-lt"/>
                        <a:cs typeface="+mn-cs"/>
                        <a:sym typeface="Wingdings" pitchFamily="2" charset="2"/>
                      </a:endParaRPr>
                    </a:p>
                  </a:txBody>
                  <a:tcPr marL="0" marR="0" marT="18290" marB="1829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1898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tx1"/>
                          </a:solidFill>
                        </a:rPr>
                        <a:t>1011</a:t>
                      </a:r>
                    </a:p>
                  </a:txBody>
                  <a:tcPr marL="0" marR="0" marT="18290" marB="1829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tx1"/>
                          </a:solidFill>
                        </a:rPr>
                        <a:t>11</a:t>
                      </a:r>
                      <a:r>
                        <a:rPr lang="en-US" sz="2200" b="1" dirty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en-US" sz="2200" dirty="0">
                          <a:solidFill>
                            <a:schemeClr val="tx1"/>
                          </a:solidFill>
                        </a:rPr>
                        <a:t>?</a:t>
                      </a:r>
                    </a:p>
                  </a:txBody>
                  <a:tcPr marL="0" marR="0" marT="18290" marB="1829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18290" marB="1829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200" dirty="0">
                          <a:solidFill>
                            <a:schemeClr val="tx1"/>
                          </a:solidFill>
                          <a:sym typeface="Wingdings" pitchFamily="2" charset="2"/>
                        </a:rPr>
                        <a:t>Shift</a:t>
                      </a:r>
                    </a:p>
                  </a:txBody>
                  <a:tcPr marL="0" marR="0" marT="18290" marB="1829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1898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tx1"/>
                          </a:solidFill>
                        </a:rPr>
                        <a:t>1110</a:t>
                      </a:r>
                    </a:p>
                  </a:txBody>
                  <a:tcPr marL="0" marR="0" marT="18290" marB="1829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tx1"/>
                          </a:solidFill>
                        </a:rPr>
                        <a:t>11</a:t>
                      </a:r>
                      <a:r>
                        <a:rPr lang="en-US" sz="2200" b="1" dirty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en-US" sz="2200" dirty="0">
                          <a:solidFill>
                            <a:schemeClr val="tx1"/>
                          </a:solidFill>
                        </a:rPr>
                        <a:t>?</a:t>
                      </a:r>
                    </a:p>
                  </a:txBody>
                  <a:tcPr marL="0" marR="0" marT="18290" marB="1829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18290" marB="18290"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200" dirty="0">
                          <a:solidFill>
                            <a:schemeClr val="tx1"/>
                          </a:solidFill>
                          <a:sym typeface="Wingdings" pitchFamily="2" charset="2"/>
                        </a:rPr>
                        <a:t>Add</a:t>
                      </a:r>
                      <a:endParaRPr 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18290" marB="1829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1898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tx1"/>
                          </a:solidFill>
                        </a:rPr>
                        <a:t>1110</a:t>
                      </a:r>
                    </a:p>
                  </a:txBody>
                  <a:tcPr marL="0" marR="0" marT="18290" marB="1829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tx1"/>
                          </a:solidFill>
                        </a:rPr>
                        <a:t>11</a:t>
                      </a:r>
                      <a:r>
                        <a:rPr lang="en-US" sz="2200" b="1" dirty="0">
                          <a:solidFill>
                            <a:schemeClr val="tx1"/>
                          </a:solidFill>
                        </a:rPr>
                        <a:t>00</a:t>
                      </a:r>
                    </a:p>
                  </a:txBody>
                  <a:tcPr marL="0" marR="0" marT="18290" marB="1829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18290" marB="1829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200" dirty="0">
                          <a:solidFill>
                            <a:schemeClr val="tx1"/>
                          </a:solidFill>
                          <a:sym typeface="Wingdings" pitchFamily="2" charset="2"/>
                        </a:rPr>
                        <a:t>Q</a:t>
                      </a:r>
                      <a:r>
                        <a:rPr lang="en-US" sz="2200" baseline="-25000" dirty="0">
                          <a:solidFill>
                            <a:schemeClr val="tx1"/>
                          </a:solidFill>
                          <a:sym typeface="Wingdings" pitchFamily="2" charset="2"/>
                        </a:rPr>
                        <a:t>0</a:t>
                      </a:r>
                      <a:r>
                        <a:rPr lang="en-US" sz="2200" dirty="0">
                          <a:solidFill>
                            <a:schemeClr val="tx1"/>
                          </a:solidFill>
                          <a:sym typeface="Wingdings" pitchFamily="2" charset="2"/>
                        </a:rPr>
                        <a:t> </a:t>
                      </a:r>
                      <a:r>
                        <a:rPr lang="en-US" sz="220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  <a:sym typeface="Wingdings" pitchFamily="2" charset="2"/>
                        </a:rPr>
                        <a:t>← 0</a:t>
                      </a:r>
                      <a:endParaRPr lang="en-US" sz="2200" dirty="0">
                        <a:solidFill>
                          <a:schemeClr val="tx1"/>
                        </a:solidFill>
                        <a:latin typeface="+mn-lt"/>
                        <a:cs typeface="+mn-cs"/>
                        <a:sym typeface="Wingdings" pitchFamily="2" charset="2"/>
                      </a:endParaRPr>
                    </a:p>
                  </a:txBody>
                  <a:tcPr marL="0" marR="0" marT="18290" marB="1829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1898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tx1"/>
                          </a:solidFill>
                        </a:rPr>
                        <a:t>1101</a:t>
                      </a:r>
                    </a:p>
                  </a:txBody>
                  <a:tcPr marL="0" marR="0" marT="18290" marB="1829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en-US" sz="2200" b="1" dirty="0">
                          <a:solidFill>
                            <a:schemeClr val="tx1"/>
                          </a:solidFill>
                        </a:rPr>
                        <a:t>00</a:t>
                      </a:r>
                      <a:r>
                        <a:rPr lang="en-US" sz="2200" dirty="0">
                          <a:solidFill>
                            <a:schemeClr val="tx1"/>
                          </a:solidFill>
                        </a:rPr>
                        <a:t>?</a:t>
                      </a:r>
                    </a:p>
                  </a:txBody>
                  <a:tcPr marL="0" marR="0" marT="18290" marB="1829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18290" marB="1829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200" dirty="0">
                          <a:solidFill>
                            <a:schemeClr val="tx1"/>
                          </a:solidFill>
                          <a:sym typeface="Wingdings" pitchFamily="2" charset="2"/>
                        </a:rPr>
                        <a:t>Shift</a:t>
                      </a:r>
                    </a:p>
                  </a:txBody>
                  <a:tcPr marL="0" marR="0" marT="18290" marB="1829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1898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tx1"/>
                          </a:solidFill>
                        </a:rPr>
                        <a:t>0000</a:t>
                      </a:r>
                    </a:p>
                  </a:txBody>
                  <a:tcPr marL="0" marR="0" marT="18290" marB="1829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en-US" sz="2200" b="1" dirty="0">
                          <a:solidFill>
                            <a:schemeClr val="tx1"/>
                          </a:solidFill>
                        </a:rPr>
                        <a:t>00</a:t>
                      </a:r>
                      <a:r>
                        <a:rPr lang="en-US" sz="2200" dirty="0">
                          <a:solidFill>
                            <a:schemeClr val="tx1"/>
                          </a:solidFill>
                        </a:rPr>
                        <a:t>?</a:t>
                      </a:r>
                    </a:p>
                  </a:txBody>
                  <a:tcPr marL="0" marR="0" marT="18290" marB="1829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18290" marB="18290"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200" dirty="0">
                          <a:solidFill>
                            <a:schemeClr val="tx1"/>
                          </a:solidFill>
                          <a:sym typeface="Wingdings" pitchFamily="2" charset="2"/>
                        </a:rPr>
                        <a:t>Add</a:t>
                      </a:r>
                      <a:endParaRPr 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18290" marB="1829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1898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tx1"/>
                          </a:solidFill>
                        </a:rPr>
                        <a:t>0000</a:t>
                      </a:r>
                    </a:p>
                  </a:txBody>
                  <a:tcPr marL="0" marR="0" marT="18290" marB="1829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en-US" sz="2200" b="1" dirty="0">
                          <a:solidFill>
                            <a:schemeClr val="tx1"/>
                          </a:solidFill>
                        </a:rPr>
                        <a:t>001</a:t>
                      </a:r>
                    </a:p>
                  </a:txBody>
                  <a:tcPr marL="0" marR="0" marT="18290" marB="1829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18290" marB="1829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200" dirty="0">
                          <a:solidFill>
                            <a:schemeClr val="tx1"/>
                          </a:solidFill>
                          <a:sym typeface="Wingdings" pitchFamily="2" charset="2"/>
                        </a:rPr>
                        <a:t>Q</a:t>
                      </a:r>
                      <a:r>
                        <a:rPr lang="en-US" sz="2200" baseline="-25000" dirty="0">
                          <a:solidFill>
                            <a:schemeClr val="tx1"/>
                          </a:solidFill>
                          <a:sym typeface="Wingdings" pitchFamily="2" charset="2"/>
                        </a:rPr>
                        <a:t>0</a:t>
                      </a:r>
                      <a:r>
                        <a:rPr lang="en-US" sz="2200" dirty="0">
                          <a:solidFill>
                            <a:schemeClr val="tx1"/>
                          </a:solidFill>
                          <a:sym typeface="Wingdings" pitchFamily="2" charset="2"/>
                        </a:rPr>
                        <a:t> </a:t>
                      </a:r>
                      <a:r>
                        <a:rPr lang="en-US" sz="220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  <a:sym typeface="Wingdings" pitchFamily="2" charset="2"/>
                        </a:rPr>
                        <a:t>← 1</a:t>
                      </a:r>
                      <a:endParaRPr lang="en-US" sz="2200" dirty="0">
                        <a:solidFill>
                          <a:schemeClr val="tx1"/>
                        </a:solidFill>
                        <a:latin typeface="+mn-lt"/>
                        <a:cs typeface="+mn-cs"/>
                        <a:sym typeface="Wingdings" pitchFamily="2" charset="2"/>
                      </a:endParaRPr>
                    </a:p>
                  </a:txBody>
                  <a:tcPr marL="0" marR="0" marT="18290" marB="1829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71898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tx1"/>
                          </a:solidFill>
                        </a:rPr>
                        <a:t>0001</a:t>
                      </a:r>
                    </a:p>
                  </a:txBody>
                  <a:tcPr marL="0" marR="0" marT="18290" marB="1829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>
                          <a:solidFill>
                            <a:schemeClr val="tx1"/>
                          </a:solidFill>
                        </a:rPr>
                        <a:t>001</a:t>
                      </a:r>
                      <a:r>
                        <a:rPr lang="en-US" sz="2200" dirty="0">
                          <a:solidFill>
                            <a:schemeClr val="tx1"/>
                          </a:solidFill>
                        </a:rPr>
                        <a:t>?</a:t>
                      </a:r>
                    </a:p>
                  </a:txBody>
                  <a:tcPr marL="0" marR="0" marT="18290" marB="1829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18290" marB="1829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200" dirty="0">
                          <a:solidFill>
                            <a:schemeClr val="tx1"/>
                          </a:solidFill>
                          <a:sym typeface="Wingdings" pitchFamily="2" charset="2"/>
                        </a:rPr>
                        <a:t>Shift</a:t>
                      </a:r>
                    </a:p>
                  </a:txBody>
                  <a:tcPr marL="0" marR="0" marT="18290" marB="1829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71898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tx1"/>
                          </a:solidFill>
                        </a:rPr>
                        <a:t>1110</a:t>
                      </a:r>
                    </a:p>
                  </a:txBody>
                  <a:tcPr marL="0" marR="0" marT="18290" marB="1829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>
                          <a:solidFill>
                            <a:schemeClr val="tx1"/>
                          </a:solidFill>
                        </a:rPr>
                        <a:t>001</a:t>
                      </a:r>
                      <a:r>
                        <a:rPr lang="en-US" sz="2200" dirty="0">
                          <a:solidFill>
                            <a:schemeClr val="tx1"/>
                          </a:solidFill>
                        </a:rPr>
                        <a:t>?</a:t>
                      </a:r>
                    </a:p>
                  </a:txBody>
                  <a:tcPr marL="0" marR="0" marT="18290" marB="1829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18290" marB="18290"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200" dirty="0">
                          <a:solidFill>
                            <a:schemeClr val="tx1"/>
                          </a:solidFill>
                          <a:sym typeface="Wingdings" pitchFamily="2" charset="2"/>
                        </a:rPr>
                        <a:t>Subtract</a:t>
                      </a:r>
                      <a:endParaRPr 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18290" marB="1829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71898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tx1"/>
                          </a:solidFill>
                        </a:rPr>
                        <a:t>1110</a:t>
                      </a:r>
                    </a:p>
                  </a:txBody>
                  <a:tcPr marL="0" marR="0" marT="18290" marB="1829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>
                          <a:solidFill>
                            <a:schemeClr val="tx1"/>
                          </a:solidFill>
                        </a:rPr>
                        <a:t>0010</a:t>
                      </a:r>
                    </a:p>
                  </a:txBody>
                  <a:tcPr marL="0" marR="0" marT="18290" marB="1829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18290" marB="1829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200" dirty="0">
                          <a:solidFill>
                            <a:schemeClr val="tx1"/>
                          </a:solidFill>
                          <a:sym typeface="Wingdings" pitchFamily="2" charset="2"/>
                        </a:rPr>
                        <a:t>Q</a:t>
                      </a:r>
                      <a:r>
                        <a:rPr lang="en-US" sz="2200" baseline="-25000" dirty="0">
                          <a:solidFill>
                            <a:schemeClr val="tx1"/>
                          </a:solidFill>
                          <a:sym typeface="Wingdings" pitchFamily="2" charset="2"/>
                        </a:rPr>
                        <a:t>0</a:t>
                      </a:r>
                      <a:r>
                        <a:rPr lang="en-US" sz="2200" dirty="0">
                          <a:solidFill>
                            <a:schemeClr val="tx1"/>
                          </a:solidFill>
                          <a:sym typeface="Wingdings" pitchFamily="2" charset="2"/>
                        </a:rPr>
                        <a:t> </a:t>
                      </a:r>
                      <a:r>
                        <a:rPr lang="en-US" sz="220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  <a:sym typeface="Wingdings" pitchFamily="2" charset="2"/>
                        </a:rPr>
                        <a:t>← 0</a:t>
                      </a:r>
                      <a:endParaRPr lang="en-US" sz="2200" dirty="0">
                        <a:solidFill>
                          <a:schemeClr val="tx1"/>
                        </a:solidFill>
                        <a:latin typeface="+mn-lt"/>
                        <a:cs typeface="+mn-cs"/>
                        <a:sym typeface="Wingdings" pitchFamily="2" charset="2"/>
                      </a:endParaRPr>
                    </a:p>
                  </a:txBody>
                  <a:tcPr marL="0" marR="0" marT="18290" marB="1829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71898"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>
                          <a:solidFill>
                            <a:schemeClr val="tx1"/>
                          </a:solidFill>
                        </a:rPr>
                        <a:t>0001</a:t>
                      </a:r>
                    </a:p>
                  </a:txBody>
                  <a:tcPr marL="0" marR="0" marT="18290" marB="1829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>
                          <a:solidFill>
                            <a:schemeClr val="tx1"/>
                          </a:solidFill>
                        </a:rPr>
                        <a:t>0010</a:t>
                      </a:r>
                    </a:p>
                  </a:txBody>
                  <a:tcPr marL="0" marR="0" marT="18290" marB="1829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18290" marB="1829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>
                          <a:solidFill>
                            <a:schemeClr val="tx1"/>
                          </a:solidFill>
                          <a:sym typeface="Wingdings" pitchFamily="2" charset="2"/>
                        </a:rPr>
                        <a:t>Add</a:t>
                      </a:r>
                    </a:p>
                  </a:txBody>
                  <a:tcPr marL="0" marR="0" marT="18290" marB="1829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sp>
        <p:nvSpPr>
          <p:cNvPr id="15" name="AutoShape 24"/>
          <p:cNvSpPr>
            <a:spLocks/>
          </p:cNvSpPr>
          <p:nvPr/>
        </p:nvSpPr>
        <p:spPr bwMode="auto">
          <a:xfrm>
            <a:off x="7194550" y="1804988"/>
            <a:ext cx="195263" cy="1065212"/>
          </a:xfrm>
          <a:prstGeom prst="rightBrace">
            <a:avLst>
              <a:gd name="adj1" fmla="val 45461"/>
              <a:gd name="adj2" fmla="val 50000"/>
            </a:avLst>
          </a:prstGeom>
          <a:noFill/>
          <a:ln w="15875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ct val="20000"/>
              </a:spcBef>
              <a:buClr>
                <a:srgbClr val="FF0000"/>
              </a:buClr>
              <a:buChar char="•"/>
              <a:defRPr kumimoji="1"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Char char="—"/>
              <a:defRPr kumimoji="1"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+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kumimoji="0"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22" name="Text Box 25"/>
          <p:cNvSpPr txBox="1">
            <a:spLocks noChangeArrowheads="1"/>
          </p:cNvSpPr>
          <p:nvPr/>
        </p:nvSpPr>
        <p:spPr bwMode="auto">
          <a:xfrm>
            <a:off x="7446963" y="1981200"/>
            <a:ext cx="684212" cy="73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ct val="20000"/>
              </a:spcBef>
              <a:buClr>
                <a:srgbClr val="FF0000"/>
              </a:buClr>
              <a:buChar char="•"/>
              <a:defRPr kumimoji="1"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Char char="—"/>
              <a:defRPr kumimoji="1"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+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kumimoji="0" lang="en-US" altLang="en-US" sz="240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First cycle</a:t>
            </a:r>
          </a:p>
        </p:txBody>
      </p:sp>
      <p:sp>
        <p:nvSpPr>
          <p:cNvPr id="23" name="AutoShape 26"/>
          <p:cNvSpPr>
            <a:spLocks/>
          </p:cNvSpPr>
          <p:nvPr/>
        </p:nvSpPr>
        <p:spPr bwMode="auto">
          <a:xfrm>
            <a:off x="7165975" y="2957513"/>
            <a:ext cx="201613" cy="1022350"/>
          </a:xfrm>
          <a:prstGeom prst="rightBrace">
            <a:avLst>
              <a:gd name="adj1" fmla="val 42257"/>
              <a:gd name="adj2" fmla="val 50000"/>
            </a:avLst>
          </a:prstGeom>
          <a:noFill/>
          <a:ln w="15875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ct val="20000"/>
              </a:spcBef>
              <a:buClr>
                <a:srgbClr val="FF0000"/>
              </a:buClr>
              <a:buChar char="•"/>
              <a:defRPr kumimoji="1"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Char char="—"/>
              <a:defRPr kumimoji="1"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+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kumimoji="0"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24" name="Text Box 27"/>
          <p:cNvSpPr txBox="1">
            <a:spLocks noChangeArrowheads="1"/>
          </p:cNvSpPr>
          <p:nvPr/>
        </p:nvSpPr>
        <p:spPr bwMode="auto">
          <a:xfrm>
            <a:off x="7424738" y="3062288"/>
            <a:ext cx="993775" cy="73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ct val="20000"/>
              </a:spcBef>
              <a:buClr>
                <a:srgbClr val="FF0000"/>
              </a:buClr>
              <a:buChar char="•"/>
              <a:defRPr kumimoji="1"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Char char="—"/>
              <a:defRPr kumimoji="1"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+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kumimoji="0" lang="en-US" altLang="en-US" sz="240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Second cycle</a:t>
            </a:r>
          </a:p>
        </p:txBody>
      </p:sp>
      <p:sp>
        <p:nvSpPr>
          <p:cNvPr id="25" name="AutoShape 28"/>
          <p:cNvSpPr>
            <a:spLocks/>
          </p:cNvSpPr>
          <p:nvPr/>
        </p:nvSpPr>
        <p:spPr bwMode="auto">
          <a:xfrm>
            <a:off x="7194550" y="4038600"/>
            <a:ext cx="209550" cy="1081088"/>
          </a:xfrm>
          <a:prstGeom prst="rightBrace">
            <a:avLst>
              <a:gd name="adj1" fmla="val 42992"/>
              <a:gd name="adj2" fmla="val 50000"/>
            </a:avLst>
          </a:prstGeom>
          <a:noFill/>
          <a:ln w="15875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ct val="20000"/>
              </a:spcBef>
              <a:buClr>
                <a:srgbClr val="FF0000"/>
              </a:buClr>
              <a:buChar char="•"/>
              <a:defRPr kumimoji="1"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Char char="—"/>
              <a:defRPr kumimoji="1"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+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kumimoji="0"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26" name="Text Box 29"/>
          <p:cNvSpPr txBox="1">
            <a:spLocks noChangeArrowheads="1"/>
          </p:cNvSpPr>
          <p:nvPr/>
        </p:nvSpPr>
        <p:spPr bwMode="auto">
          <a:xfrm>
            <a:off x="7461250" y="4244975"/>
            <a:ext cx="684213" cy="73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ct val="20000"/>
              </a:spcBef>
              <a:buClr>
                <a:srgbClr val="FF0000"/>
              </a:buClr>
              <a:buChar char="•"/>
              <a:defRPr kumimoji="1"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Char char="—"/>
              <a:defRPr kumimoji="1"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+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kumimoji="0" lang="en-US" altLang="en-US" sz="240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Third cycle</a:t>
            </a:r>
          </a:p>
        </p:txBody>
      </p:sp>
      <p:sp>
        <p:nvSpPr>
          <p:cNvPr id="27" name="AutoShape 30"/>
          <p:cNvSpPr>
            <a:spLocks/>
          </p:cNvSpPr>
          <p:nvPr/>
        </p:nvSpPr>
        <p:spPr bwMode="auto">
          <a:xfrm>
            <a:off x="7164388" y="5189538"/>
            <a:ext cx="203200" cy="1093787"/>
          </a:xfrm>
          <a:prstGeom prst="rightBrace">
            <a:avLst>
              <a:gd name="adj1" fmla="val 44857"/>
              <a:gd name="adj2" fmla="val 50000"/>
            </a:avLst>
          </a:prstGeom>
          <a:noFill/>
          <a:ln w="15875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ct val="20000"/>
              </a:spcBef>
              <a:buClr>
                <a:srgbClr val="FF0000"/>
              </a:buClr>
              <a:buChar char="•"/>
              <a:defRPr kumimoji="1"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Char char="—"/>
              <a:defRPr kumimoji="1"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+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kumimoji="0"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28" name="Text Box 31"/>
          <p:cNvSpPr txBox="1">
            <a:spLocks noChangeArrowheads="1"/>
          </p:cNvSpPr>
          <p:nvPr/>
        </p:nvSpPr>
        <p:spPr bwMode="auto">
          <a:xfrm>
            <a:off x="7424738" y="5337175"/>
            <a:ext cx="993775" cy="73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ct val="20000"/>
              </a:spcBef>
              <a:buClr>
                <a:srgbClr val="FF0000"/>
              </a:buClr>
              <a:buChar char="•"/>
              <a:defRPr kumimoji="1"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Char char="—"/>
              <a:defRPr kumimoji="1"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+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kumimoji="0" lang="en-US" altLang="en-US" sz="240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Fourth cycle</a:t>
            </a:r>
          </a:p>
        </p:txBody>
      </p:sp>
      <p:sp>
        <p:nvSpPr>
          <p:cNvPr id="37981" name="Text Box 4"/>
          <p:cNvSpPr txBox="1">
            <a:spLocks noChangeArrowheads="1"/>
          </p:cNvSpPr>
          <p:nvPr/>
        </p:nvSpPr>
        <p:spPr bwMode="auto">
          <a:xfrm>
            <a:off x="107950" y="3468688"/>
            <a:ext cx="8636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ct val="20000"/>
              </a:spcBef>
              <a:buClr>
                <a:srgbClr val="FF0000"/>
              </a:buClr>
              <a:buChar char="•"/>
              <a:defRPr kumimoji="1"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Char char="—"/>
              <a:defRPr kumimoji="1"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+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kumimoji="0" lang="en-US" altLang="en-US" sz="3600" b="1" u="sng">
                <a:solidFill>
                  <a:srgbClr val="0033CC"/>
                </a:solidFill>
                <a:latin typeface="Arial" panose="020B0604020202020204" pitchFamily="34" charset="0"/>
              </a:rPr>
              <a:t>7/3</a:t>
            </a:r>
          </a:p>
        </p:txBody>
      </p:sp>
      <p:sp>
        <p:nvSpPr>
          <p:cNvPr id="47" name="Rectangle 46"/>
          <p:cNvSpPr>
            <a:spLocks noChangeArrowheads="1"/>
          </p:cNvSpPr>
          <p:nvPr/>
        </p:nvSpPr>
        <p:spPr bwMode="auto">
          <a:xfrm>
            <a:off x="4356100" y="1849438"/>
            <a:ext cx="1295400" cy="7207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>
              <a:spcBef>
                <a:spcPct val="20000"/>
              </a:spcBef>
              <a:buClr>
                <a:srgbClr val="FF0000"/>
              </a:buClr>
              <a:buChar char="•"/>
              <a:defRPr kumimoji="1"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Char char="—"/>
              <a:defRPr kumimoji="1"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+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kumimoji="0"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48" name="Rectangle 47"/>
          <p:cNvSpPr>
            <a:spLocks noChangeArrowheads="1"/>
          </p:cNvSpPr>
          <p:nvPr/>
        </p:nvSpPr>
        <p:spPr bwMode="auto">
          <a:xfrm flipV="1">
            <a:off x="1536700" y="1833563"/>
            <a:ext cx="1944688" cy="7207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>
              <a:spcBef>
                <a:spcPct val="20000"/>
              </a:spcBef>
              <a:buClr>
                <a:srgbClr val="FF0000"/>
              </a:buClr>
              <a:buChar char="•"/>
              <a:defRPr kumimoji="1"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Char char="—"/>
              <a:defRPr kumimoji="1"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+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kumimoji="0"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49" name="Rectangle 48"/>
          <p:cNvSpPr>
            <a:spLocks noChangeArrowheads="1"/>
          </p:cNvSpPr>
          <p:nvPr/>
        </p:nvSpPr>
        <p:spPr bwMode="auto">
          <a:xfrm>
            <a:off x="4211638" y="2581275"/>
            <a:ext cx="1296987" cy="31591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>
              <a:spcBef>
                <a:spcPct val="20000"/>
              </a:spcBef>
              <a:buClr>
                <a:srgbClr val="FF0000"/>
              </a:buClr>
              <a:buChar char="•"/>
              <a:defRPr kumimoji="1"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Char char="—"/>
              <a:defRPr kumimoji="1"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+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kumimoji="0"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50" name="Rectangle 49"/>
          <p:cNvSpPr>
            <a:spLocks noChangeArrowheads="1"/>
          </p:cNvSpPr>
          <p:nvPr/>
        </p:nvSpPr>
        <p:spPr bwMode="auto">
          <a:xfrm>
            <a:off x="1476375" y="2597150"/>
            <a:ext cx="1943100" cy="2889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>
              <a:spcBef>
                <a:spcPct val="20000"/>
              </a:spcBef>
              <a:buClr>
                <a:srgbClr val="FF0000"/>
              </a:buClr>
              <a:buChar char="•"/>
              <a:defRPr kumimoji="1"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Char char="—"/>
              <a:defRPr kumimoji="1"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+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kumimoji="0"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26722" name="Rectangle 51"/>
          <p:cNvSpPr>
            <a:spLocks noChangeArrowheads="1"/>
          </p:cNvSpPr>
          <p:nvPr/>
        </p:nvSpPr>
        <p:spPr bwMode="auto">
          <a:xfrm>
            <a:off x="4284663" y="2974975"/>
            <a:ext cx="1295400" cy="71913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>
              <a:spcBef>
                <a:spcPct val="20000"/>
              </a:spcBef>
              <a:buClr>
                <a:srgbClr val="FF0000"/>
              </a:buClr>
              <a:buChar char="•"/>
              <a:defRPr kumimoji="1"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Char char="—"/>
              <a:defRPr kumimoji="1"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+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kumimoji="0"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26723" name="Rectangle 52"/>
          <p:cNvSpPr>
            <a:spLocks noChangeArrowheads="1"/>
          </p:cNvSpPr>
          <p:nvPr/>
        </p:nvSpPr>
        <p:spPr bwMode="auto">
          <a:xfrm flipV="1">
            <a:off x="1465263" y="2957513"/>
            <a:ext cx="1943100" cy="7207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>
              <a:spcBef>
                <a:spcPct val="20000"/>
              </a:spcBef>
              <a:buClr>
                <a:srgbClr val="FF0000"/>
              </a:buClr>
              <a:buChar char="•"/>
              <a:defRPr kumimoji="1"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Char char="—"/>
              <a:defRPr kumimoji="1"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+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kumimoji="0"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26724" name="Rectangle 53"/>
          <p:cNvSpPr>
            <a:spLocks noChangeArrowheads="1"/>
          </p:cNvSpPr>
          <p:nvPr/>
        </p:nvSpPr>
        <p:spPr bwMode="auto">
          <a:xfrm>
            <a:off x="4140200" y="3705225"/>
            <a:ext cx="1295400" cy="31591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>
              <a:spcBef>
                <a:spcPct val="20000"/>
              </a:spcBef>
              <a:buClr>
                <a:srgbClr val="FF0000"/>
              </a:buClr>
              <a:buChar char="•"/>
              <a:defRPr kumimoji="1"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Char char="—"/>
              <a:defRPr kumimoji="1"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+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kumimoji="0"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26725" name="Rectangle 54"/>
          <p:cNvSpPr>
            <a:spLocks noChangeArrowheads="1"/>
          </p:cNvSpPr>
          <p:nvPr/>
        </p:nvSpPr>
        <p:spPr bwMode="auto">
          <a:xfrm>
            <a:off x="1430338" y="3722688"/>
            <a:ext cx="1944687" cy="28733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>
              <a:spcBef>
                <a:spcPct val="20000"/>
              </a:spcBef>
              <a:buClr>
                <a:srgbClr val="FF0000"/>
              </a:buClr>
              <a:buChar char="•"/>
              <a:defRPr kumimoji="1"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Char char="—"/>
              <a:defRPr kumimoji="1"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+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kumimoji="0"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26726" name="Rectangle 55"/>
          <p:cNvSpPr>
            <a:spLocks noChangeArrowheads="1"/>
          </p:cNvSpPr>
          <p:nvPr/>
        </p:nvSpPr>
        <p:spPr bwMode="auto">
          <a:xfrm>
            <a:off x="4356100" y="4084638"/>
            <a:ext cx="1295400" cy="7207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>
              <a:spcBef>
                <a:spcPct val="20000"/>
              </a:spcBef>
              <a:buClr>
                <a:srgbClr val="FF0000"/>
              </a:buClr>
              <a:buChar char="•"/>
              <a:defRPr kumimoji="1"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Char char="—"/>
              <a:defRPr kumimoji="1"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+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kumimoji="0"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26727" name="Rectangle 56"/>
          <p:cNvSpPr>
            <a:spLocks noChangeArrowheads="1"/>
          </p:cNvSpPr>
          <p:nvPr/>
        </p:nvSpPr>
        <p:spPr bwMode="auto">
          <a:xfrm flipV="1">
            <a:off x="1536700" y="4068763"/>
            <a:ext cx="1944688" cy="71913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>
              <a:spcBef>
                <a:spcPct val="20000"/>
              </a:spcBef>
              <a:buClr>
                <a:srgbClr val="FF0000"/>
              </a:buClr>
              <a:buChar char="•"/>
              <a:defRPr kumimoji="1"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Char char="—"/>
              <a:defRPr kumimoji="1"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+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kumimoji="0"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26728" name="Rectangle 57"/>
          <p:cNvSpPr>
            <a:spLocks noChangeArrowheads="1"/>
          </p:cNvSpPr>
          <p:nvPr/>
        </p:nvSpPr>
        <p:spPr bwMode="auto">
          <a:xfrm>
            <a:off x="4211638" y="4816475"/>
            <a:ext cx="1296987" cy="31591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>
              <a:spcBef>
                <a:spcPct val="20000"/>
              </a:spcBef>
              <a:buClr>
                <a:srgbClr val="FF0000"/>
              </a:buClr>
              <a:buChar char="•"/>
              <a:defRPr kumimoji="1"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Char char="—"/>
              <a:defRPr kumimoji="1"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+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kumimoji="0"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26729" name="Rectangle 58"/>
          <p:cNvSpPr>
            <a:spLocks noChangeArrowheads="1"/>
          </p:cNvSpPr>
          <p:nvPr/>
        </p:nvSpPr>
        <p:spPr bwMode="auto">
          <a:xfrm>
            <a:off x="1476375" y="4832350"/>
            <a:ext cx="1943100" cy="2889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>
              <a:spcBef>
                <a:spcPct val="20000"/>
              </a:spcBef>
              <a:buClr>
                <a:srgbClr val="FF0000"/>
              </a:buClr>
              <a:buChar char="•"/>
              <a:defRPr kumimoji="1"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Char char="—"/>
              <a:defRPr kumimoji="1"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+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kumimoji="0"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26730" name="Rectangle 59"/>
          <p:cNvSpPr>
            <a:spLocks noChangeArrowheads="1"/>
          </p:cNvSpPr>
          <p:nvPr/>
        </p:nvSpPr>
        <p:spPr bwMode="auto">
          <a:xfrm>
            <a:off x="4284663" y="5210175"/>
            <a:ext cx="1295400" cy="71913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>
              <a:spcBef>
                <a:spcPct val="20000"/>
              </a:spcBef>
              <a:buClr>
                <a:srgbClr val="FF0000"/>
              </a:buClr>
              <a:buChar char="•"/>
              <a:defRPr kumimoji="1"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Char char="—"/>
              <a:defRPr kumimoji="1"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+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kumimoji="0"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26731" name="Rectangle 60"/>
          <p:cNvSpPr>
            <a:spLocks noChangeArrowheads="1"/>
          </p:cNvSpPr>
          <p:nvPr/>
        </p:nvSpPr>
        <p:spPr bwMode="auto">
          <a:xfrm flipV="1">
            <a:off x="1465263" y="5192713"/>
            <a:ext cx="1943100" cy="7207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>
              <a:spcBef>
                <a:spcPct val="20000"/>
              </a:spcBef>
              <a:buClr>
                <a:srgbClr val="FF0000"/>
              </a:buClr>
              <a:buChar char="•"/>
              <a:defRPr kumimoji="1"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Char char="—"/>
              <a:defRPr kumimoji="1"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+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kumimoji="0"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26732" name="Rectangle 61"/>
          <p:cNvSpPr>
            <a:spLocks noChangeArrowheads="1"/>
          </p:cNvSpPr>
          <p:nvPr/>
        </p:nvSpPr>
        <p:spPr bwMode="auto">
          <a:xfrm>
            <a:off x="4140200" y="5940425"/>
            <a:ext cx="1295400" cy="31591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>
              <a:spcBef>
                <a:spcPct val="20000"/>
              </a:spcBef>
              <a:buClr>
                <a:srgbClr val="FF0000"/>
              </a:buClr>
              <a:buChar char="•"/>
              <a:defRPr kumimoji="1"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Char char="—"/>
              <a:defRPr kumimoji="1"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+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kumimoji="0"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26733" name="Rectangle 62"/>
          <p:cNvSpPr>
            <a:spLocks noChangeArrowheads="1"/>
          </p:cNvSpPr>
          <p:nvPr/>
        </p:nvSpPr>
        <p:spPr bwMode="auto">
          <a:xfrm>
            <a:off x="1473200" y="5957888"/>
            <a:ext cx="1944688" cy="28733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>
              <a:spcBef>
                <a:spcPct val="20000"/>
              </a:spcBef>
              <a:buClr>
                <a:srgbClr val="FF0000"/>
              </a:buClr>
              <a:buChar char="•"/>
              <a:defRPr kumimoji="1"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Char char="—"/>
              <a:defRPr kumimoji="1"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+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kumimoji="0"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26750" name="Rectangle 63"/>
          <p:cNvSpPr>
            <a:spLocks noChangeArrowheads="1"/>
          </p:cNvSpPr>
          <p:nvPr/>
        </p:nvSpPr>
        <p:spPr bwMode="auto">
          <a:xfrm>
            <a:off x="4211638" y="6315075"/>
            <a:ext cx="1296987" cy="31591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>
              <a:spcBef>
                <a:spcPct val="20000"/>
              </a:spcBef>
              <a:buClr>
                <a:srgbClr val="FF0000"/>
              </a:buClr>
              <a:buChar char="•"/>
              <a:defRPr kumimoji="1"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Char char="—"/>
              <a:defRPr kumimoji="1"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+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kumimoji="0"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26751" name="Rectangle 64"/>
          <p:cNvSpPr>
            <a:spLocks noChangeArrowheads="1"/>
          </p:cNvSpPr>
          <p:nvPr/>
        </p:nvSpPr>
        <p:spPr bwMode="auto">
          <a:xfrm>
            <a:off x="1476375" y="6330950"/>
            <a:ext cx="1943100" cy="2889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>
              <a:spcBef>
                <a:spcPct val="20000"/>
              </a:spcBef>
              <a:buClr>
                <a:srgbClr val="FF0000"/>
              </a:buClr>
              <a:buChar char="•"/>
              <a:defRPr kumimoji="1"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Char char="—"/>
              <a:defRPr kumimoji="1"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+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kumimoji="0" lang="en-US" altLang="en-US" sz="2400">
              <a:latin typeface="Times New Roman" panose="02020603050405020304" pitchFamily="18" charset="0"/>
            </a:endParaRPr>
          </a:p>
        </p:txBody>
      </p:sp>
      <p:graphicFrame>
        <p:nvGraphicFramePr>
          <p:cNvPr id="51" name="Table 50"/>
          <p:cNvGraphicFramePr>
            <a:graphicFrameLocks noGrp="1"/>
          </p:cNvGraphicFramePr>
          <p:nvPr/>
        </p:nvGraphicFramePr>
        <p:xfrm>
          <a:off x="1258888" y="1052513"/>
          <a:ext cx="5689600" cy="55784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43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523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66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363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1898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 marL="0" marR="0" marT="18290" marB="1829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tx1"/>
                          </a:solidFill>
                        </a:rPr>
                        <a:t>Q</a:t>
                      </a:r>
                    </a:p>
                  </a:txBody>
                  <a:tcPr marL="0" marR="0" marT="18290" marB="1829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18290" marB="1829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200" dirty="0">
                          <a:solidFill>
                            <a:schemeClr val="tx1"/>
                          </a:solidFill>
                        </a:rPr>
                        <a:t>M = 0011</a:t>
                      </a:r>
                    </a:p>
                  </a:txBody>
                  <a:tcPr marL="0" marR="0" marT="18290" marB="1829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898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tx1"/>
                          </a:solidFill>
                        </a:rPr>
                        <a:t>0000</a:t>
                      </a:r>
                    </a:p>
                  </a:txBody>
                  <a:tcPr marL="0" marR="0" marT="18290" marB="1829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tx1"/>
                          </a:solidFill>
                        </a:rPr>
                        <a:t>0111</a:t>
                      </a:r>
                    </a:p>
                  </a:txBody>
                  <a:tcPr marL="0" marR="0" marT="18290" marB="1829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18290" marB="1829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200" dirty="0">
                          <a:solidFill>
                            <a:schemeClr val="tx1"/>
                          </a:solidFill>
                        </a:rPr>
                        <a:t>Initial Values</a:t>
                      </a:r>
                    </a:p>
                  </a:txBody>
                  <a:tcPr marL="0" marR="0" marT="18290" marB="1829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898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tx1"/>
                          </a:solidFill>
                        </a:rPr>
                        <a:t>0000</a:t>
                      </a:r>
                    </a:p>
                  </a:txBody>
                  <a:tcPr marL="0" marR="0" marT="18290" marB="1829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tx1"/>
                          </a:solidFill>
                        </a:rPr>
                        <a:t>111?</a:t>
                      </a:r>
                    </a:p>
                  </a:txBody>
                  <a:tcPr marL="0" marR="0" marT="18290" marB="1829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18290" marB="1829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200" dirty="0">
                          <a:solidFill>
                            <a:schemeClr val="tx1"/>
                          </a:solidFill>
                          <a:sym typeface="Wingdings" pitchFamily="2" charset="2"/>
                        </a:rPr>
                        <a:t>Shift</a:t>
                      </a:r>
                    </a:p>
                  </a:txBody>
                  <a:tcPr marL="0" marR="0" marT="18290" marB="1829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1898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tx1"/>
                          </a:solidFill>
                        </a:rPr>
                        <a:t>1101</a:t>
                      </a:r>
                    </a:p>
                  </a:txBody>
                  <a:tcPr marL="0" marR="0" marT="18290" marB="1829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tx1"/>
                          </a:solidFill>
                        </a:rPr>
                        <a:t>111?</a:t>
                      </a:r>
                    </a:p>
                  </a:txBody>
                  <a:tcPr marL="0" marR="0" marT="18290" marB="1829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18290" marB="18290"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200" dirty="0">
                          <a:solidFill>
                            <a:schemeClr val="tx1"/>
                          </a:solidFill>
                          <a:sym typeface="Wingdings" pitchFamily="2" charset="2"/>
                        </a:rPr>
                        <a:t>Subtract</a:t>
                      </a:r>
                      <a:endParaRPr 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18290" marB="1829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898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tx1"/>
                          </a:solidFill>
                        </a:rPr>
                        <a:t>1101</a:t>
                      </a:r>
                    </a:p>
                  </a:txBody>
                  <a:tcPr marL="0" marR="0" marT="18290" marB="1829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tx1"/>
                          </a:solidFill>
                        </a:rPr>
                        <a:t>111</a:t>
                      </a:r>
                      <a:r>
                        <a:rPr lang="en-US" sz="2200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18290" marB="1829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18290" marB="1829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200" dirty="0">
                          <a:solidFill>
                            <a:schemeClr val="tx1"/>
                          </a:solidFill>
                          <a:sym typeface="Wingdings" pitchFamily="2" charset="2"/>
                        </a:rPr>
                        <a:t>Q</a:t>
                      </a:r>
                      <a:r>
                        <a:rPr lang="en-US" sz="2200" baseline="-25000" dirty="0">
                          <a:solidFill>
                            <a:schemeClr val="tx1"/>
                          </a:solidFill>
                          <a:sym typeface="Wingdings" pitchFamily="2" charset="2"/>
                        </a:rPr>
                        <a:t>0</a:t>
                      </a:r>
                      <a:r>
                        <a:rPr lang="en-US" sz="2200" dirty="0">
                          <a:solidFill>
                            <a:schemeClr val="tx1"/>
                          </a:solidFill>
                          <a:sym typeface="Wingdings" pitchFamily="2" charset="2"/>
                        </a:rPr>
                        <a:t> </a:t>
                      </a:r>
                      <a:r>
                        <a:rPr lang="en-US" sz="220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  <a:sym typeface="Wingdings" pitchFamily="2" charset="2"/>
                        </a:rPr>
                        <a:t>← 0</a:t>
                      </a:r>
                      <a:endParaRPr lang="en-US" sz="2200" dirty="0">
                        <a:solidFill>
                          <a:schemeClr val="tx1"/>
                        </a:solidFill>
                        <a:latin typeface="+mn-lt"/>
                        <a:cs typeface="+mn-cs"/>
                        <a:sym typeface="Wingdings" pitchFamily="2" charset="2"/>
                      </a:endParaRPr>
                    </a:p>
                  </a:txBody>
                  <a:tcPr marL="0" marR="0" marT="18290" marB="1829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1898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tx1"/>
                          </a:solidFill>
                        </a:rPr>
                        <a:t>1011</a:t>
                      </a:r>
                    </a:p>
                  </a:txBody>
                  <a:tcPr marL="0" marR="0" marT="18290" marB="1829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tx1"/>
                          </a:solidFill>
                        </a:rPr>
                        <a:t>11</a:t>
                      </a:r>
                      <a:r>
                        <a:rPr lang="en-US" sz="2200" b="1" dirty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en-US" sz="2200" dirty="0">
                          <a:solidFill>
                            <a:schemeClr val="tx1"/>
                          </a:solidFill>
                        </a:rPr>
                        <a:t>?</a:t>
                      </a:r>
                    </a:p>
                  </a:txBody>
                  <a:tcPr marL="0" marR="0" marT="18290" marB="1829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18290" marB="1829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200" dirty="0">
                          <a:solidFill>
                            <a:schemeClr val="tx1"/>
                          </a:solidFill>
                          <a:sym typeface="Wingdings" pitchFamily="2" charset="2"/>
                        </a:rPr>
                        <a:t>Shift</a:t>
                      </a:r>
                    </a:p>
                  </a:txBody>
                  <a:tcPr marL="0" marR="0" marT="18290" marB="1829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1898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tx1"/>
                          </a:solidFill>
                        </a:rPr>
                        <a:t>1110</a:t>
                      </a:r>
                    </a:p>
                  </a:txBody>
                  <a:tcPr marL="0" marR="0" marT="18290" marB="1829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tx1"/>
                          </a:solidFill>
                        </a:rPr>
                        <a:t>11</a:t>
                      </a:r>
                      <a:r>
                        <a:rPr lang="en-US" sz="2200" b="1" dirty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en-US" sz="2200" dirty="0">
                          <a:solidFill>
                            <a:schemeClr val="tx1"/>
                          </a:solidFill>
                        </a:rPr>
                        <a:t>?</a:t>
                      </a:r>
                    </a:p>
                  </a:txBody>
                  <a:tcPr marL="0" marR="0" marT="18290" marB="1829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18290" marB="18290"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200" dirty="0">
                          <a:solidFill>
                            <a:schemeClr val="tx1"/>
                          </a:solidFill>
                          <a:sym typeface="Wingdings" pitchFamily="2" charset="2"/>
                        </a:rPr>
                        <a:t>Add</a:t>
                      </a:r>
                      <a:endParaRPr 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18290" marB="1829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1898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tx1"/>
                          </a:solidFill>
                        </a:rPr>
                        <a:t>1110</a:t>
                      </a:r>
                    </a:p>
                  </a:txBody>
                  <a:tcPr marL="0" marR="0" marT="18290" marB="1829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tx1"/>
                          </a:solidFill>
                        </a:rPr>
                        <a:t>11</a:t>
                      </a:r>
                      <a:r>
                        <a:rPr lang="en-US" sz="2200" b="1" dirty="0">
                          <a:solidFill>
                            <a:schemeClr val="tx1"/>
                          </a:solidFill>
                        </a:rPr>
                        <a:t>00</a:t>
                      </a:r>
                    </a:p>
                  </a:txBody>
                  <a:tcPr marL="0" marR="0" marT="18290" marB="1829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18290" marB="1829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200" dirty="0">
                          <a:solidFill>
                            <a:schemeClr val="tx1"/>
                          </a:solidFill>
                          <a:sym typeface="Wingdings" pitchFamily="2" charset="2"/>
                        </a:rPr>
                        <a:t>Q</a:t>
                      </a:r>
                      <a:r>
                        <a:rPr lang="en-US" sz="2200" baseline="-25000" dirty="0">
                          <a:solidFill>
                            <a:schemeClr val="tx1"/>
                          </a:solidFill>
                          <a:sym typeface="Wingdings" pitchFamily="2" charset="2"/>
                        </a:rPr>
                        <a:t>0</a:t>
                      </a:r>
                      <a:r>
                        <a:rPr lang="en-US" sz="2200" dirty="0">
                          <a:solidFill>
                            <a:schemeClr val="tx1"/>
                          </a:solidFill>
                          <a:sym typeface="Wingdings" pitchFamily="2" charset="2"/>
                        </a:rPr>
                        <a:t> </a:t>
                      </a:r>
                      <a:r>
                        <a:rPr lang="en-US" sz="220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  <a:sym typeface="Wingdings" pitchFamily="2" charset="2"/>
                        </a:rPr>
                        <a:t>← 0</a:t>
                      </a:r>
                      <a:endParaRPr lang="en-US" sz="2200" dirty="0">
                        <a:solidFill>
                          <a:schemeClr val="tx1"/>
                        </a:solidFill>
                        <a:latin typeface="+mn-lt"/>
                        <a:cs typeface="+mn-cs"/>
                        <a:sym typeface="Wingdings" pitchFamily="2" charset="2"/>
                      </a:endParaRPr>
                    </a:p>
                  </a:txBody>
                  <a:tcPr marL="0" marR="0" marT="18290" marB="1829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1898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tx1"/>
                          </a:solidFill>
                        </a:rPr>
                        <a:t>1101</a:t>
                      </a:r>
                    </a:p>
                  </a:txBody>
                  <a:tcPr marL="0" marR="0" marT="18290" marB="1829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en-US" sz="2200" b="1" dirty="0">
                          <a:solidFill>
                            <a:schemeClr val="tx1"/>
                          </a:solidFill>
                        </a:rPr>
                        <a:t>00</a:t>
                      </a:r>
                      <a:r>
                        <a:rPr lang="en-US" sz="2200" dirty="0">
                          <a:solidFill>
                            <a:schemeClr val="tx1"/>
                          </a:solidFill>
                        </a:rPr>
                        <a:t>?</a:t>
                      </a:r>
                    </a:p>
                  </a:txBody>
                  <a:tcPr marL="0" marR="0" marT="18290" marB="1829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18290" marB="1829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200" dirty="0">
                          <a:solidFill>
                            <a:schemeClr val="tx1"/>
                          </a:solidFill>
                          <a:sym typeface="Wingdings" pitchFamily="2" charset="2"/>
                        </a:rPr>
                        <a:t>Shift</a:t>
                      </a:r>
                    </a:p>
                  </a:txBody>
                  <a:tcPr marL="0" marR="0" marT="18290" marB="1829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1898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tx1"/>
                          </a:solidFill>
                        </a:rPr>
                        <a:t>0000</a:t>
                      </a:r>
                    </a:p>
                  </a:txBody>
                  <a:tcPr marL="0" marR="0" marT="18290" marB="1829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en-US" sz="2200" b="1" dirty="0">
                          <a:solidFill>
                            <a:schemeClr val="tx1"/>
                          </a:solidFill>
                        </a:rPr>
                        <a:t>00</a:t>
                      </a:r>
                      <a:r>
                        <a:rPr lang="en-US" sz="2200" dirty="0">
                          <a:solidFill>
                            <a:schemeClr val="tx1"/>
                          </a:solidFill>
                        </a:rPr>
                        <a:t>?</a:t>
                      </a:r>
                    </a:p>
                  </a:txBody>
                  <a:tcPr marL="0" marR="0" marT="18290" marB="1829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18290" marB="18290"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200" dirty="0">
                          <a:solidFill>
                            <a:schemeClr val="tx1"/>
                          </a:solidFill>
                          <a:sym typeface="Wingdings" pitchFamily="2" charset="2"/>
                        </a:rPr>
                        <a:t>Add</a:t>
                      </a:r>
                      <a:endParaRPr 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18290" marB="1829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1898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tx1"/>
                          </a:solidFill>
                        </a:rPr>
                        <a:t>0000</a:t>
                      </a:r>
                    </a:p>
                  </a:txBody>
                  <a:tcPr marL="0" marR="0" marT="18290" marB="1829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en-US" sz="2200" b="1" dirty="0">
                          <a:solidFill>
                            <a:schemeClr val="tx1"/>
                          </a:solidFill>
                        </a:rPr>
                        <a:t>001</a:t>
                      </a:r>
                    </a:p>
                  </a:txBody>
                  <a:tcPr marL="0" marR="0" marT="18290" marB="1829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18290" marB="1829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200" dirty="0">
                          <a:solidFill>
                            <a:schemeClr val="tx1"/>
                          </a:solidFill>
                          <a:sym typeface="Wingdings" pitchFamily="2" charset="2"/>
                        </a:rPr>
                        <a:t>Q</a:t>
                      </a:r>
                      <a:r>
                        <a:rPr lang="en-US" sz="2200" baseline="-25000" dirty="0">
                          <a:solidFill>
                            <a:schemeClr val="tx1"/>
                          </a:solidFill>
                          <a:sym typeface="Wingdings" pitchFamily="2" charset="2"/>
                        </a:rPr>
                        <a:t>0</a:t>
                      </a:r>
                      <a:r>
                        <a:rPr lang="en-US" sz="2200" dirty="0">
                          <a:solidFill>
                            <a:schemeClr val="tx1"/>
                          </a:solidFill>
                          <a:sym typeface="Wingdings" pitchFamily="2" charset="2"/>
                        </a:rPr>
                        <a:t> </a:t>
                      </a:r>
                      <a:r>
                        <a:rPr lang="en-US" sz="220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  <a:sym typeface="Wingdings" pitchFamily="2" charset="2"/>
                        </a:rPr>
                        <a:t>← 1</a:t>
                      </a:r>
                      <a:endParaRPr lang="en-US" sz="2200" dirty="0">
                        <a:solidFill>
                          <a:schemeClr val="tx1"/>
                        </a:solidFill>
                        <a:latin typeface="+mn-lt"/>
                        <a:cs typeface="+mn-cs"/>
                        <a:sym typeface="Wingdings" pitchFamily="2" charset="2"/>
                      </a:endParaRPr>
                    </a:p>
                  </a:txBody>
                  <a:tcPr marL="0" marR="0" marT="18290" marB="1829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71898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tx1"/>
                          </a:solidFill>
                        </a:rPr>
                        <a:t>0001</a:t>
                      </a:r>
                    </a:p>
                  </a:txBody>
                  <a:tcPr marL="0" marR="0" marT="18290" marB="1829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>
                          <a:solidFill>
                            <a:schemeClr val="tx1"/>
                          </a:solidFill>
                        </a:rPr>
                        <a:t>001</a:t>
                      </a:r>
                      <a:r>
                        <a:rPr lang="en-US" sz="2200" dirty="0">
                          <a:solidFill>
                            <a:schemeClr val="tx1"/>
                          </a:solidFill>
                        </a:rPr>
                        <a:t>?</a:t>
                      </a:r>
                    </a:p>
                  </a:txBody>
                  <a:tcPr marL="0" marR="0" marT="18290" marB="1829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18290" marB="1829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200" dirty="0">
                          <a:solidFill>
                            <a:schemeClr val="tx1"/>
                          </a:solidFill>
                          <a:sym typeface="Wingdings" pitchFamily="2" charset="2"/>
                        </a:rPr>
                        <a:t>Shift</a:t>
                      </a:r>
                    </a:p>
                  </a:txBody>
                  <a:tcPr marL="0" marR="0" marT="18290" marB="1829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71898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tx1"/>
                          </a:solidFill>
                        </a:rPr>
                        <a:t>1110</a:t>
                      </a:r>
                    </a:p>
                  </a:txBody>
                  <a:tcPr marL="0" marR="0" marT="18290" marB="1829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>
                          <a:solidFill>
                            <a:schemeClr val="tx1"/>
                          </a:solidFill>
                        </a:rPr>
                        <a:t>001</a:t>
                      </a:r>
                      <a:r>
                        <a:rPr lang="en-US" sz="2200" dirty="0">
                          <a:solidFill>
                            <a:schemeClr val="tx1"/>
                          </a:solidFill>
                        </a:rPr>
                        <a:t>?</a:t>
                      </a:r>
                    </a:p>
                  </a:txBody>
                  <a:tcPr marL="0" marR="0" marT="18290" marB="1829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18290" marB="18290"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200" dirty="0">
                          <a:solidFill>
                            <a:schemeClr val="tx1"/>
                          </a:solidFill>
                          <a:sym typeface="Wingdings" pitchFamily="2" charset="2"/>
                        </a:rPr>
                        <a:t>Subtract</a:t>
                      </a:r>
                      <a:endParaRPr 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18290" marB="1829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71898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tx1"/>
                          </a:solidFill>
                        </a:rPr>
                        <a:t>1110</a:t>
                      </a:r>
                    </a:p>
                  </a:txBody>
                  <a:tcPr marL="0" marR="0" marT="18290" marB="1829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>
                          <a:solidFill>
                            <a:schemeClr val="tx1"/>
                          </a:solidFill>
                        </a:rPr>
                        <a:t>0010</a:t>
                      </a:r>
                    </a:p>
                  </a:txBody>
                  <a:tcPr marL="0" marR="0" marT="18290" marB="1829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18290" marB="1829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200" dirty="0">
                          <a:solidFill>
                            <a:schemeClr val="tx1"/>
                          </a:solidFill>
                          <a:sym typeface="Wingdings" pitchFamily="2" charset="2"/>
                        </a:rPr>
                        <a:t>Q</a:t>
                      </a:r>
                      <a:r>
                        <a:rPr lang="en-US" sz="2200" baseline="-25000" dirty="0">
                          <a:solidFill>
                            <a:schemeClr val="tx1"/>
                          </a:solidFill>
                          <a:sym typeface="Wingdings" pitchFamily="2" charset="2"/>
                        </a:rPr>
                        <a:t>0</a:t>
                      </a:r>
                      <a:r>
                        <a:rPr lang="en-US" sz="2200" dirty="0">
                          <a:solidFill>
                            <a:schemeClr val="tx1"/>
                          </a:solidFill>
                          <a:sym typeface="Wingdings" pitchFamily="2" charset="2"/>
                        </a:rPr>
                        <a:t> </a:t>
                      </a:r>
                      <a:r>
                        <a:rPr lang="en-US" sz="220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  <a:sym typeface="Wingdings" pitchFamily="2" charset="2"/>
                        </a:rPr>
                        <a:t>← 0</a:t>
                      </a:r>
                      <a:endParaRPr lang="en-US" sz="2200" dirty="0">
                        <a:solidFill>
                          <a:schemeClr val="tx1"/>
                        </a:solidFill>
                        <a:latin typeface="+mn-lt"/>
                        <a:cs typeface="+mn-cs"/>
                        <a:sym typeface="Wingdings" pitchFamily="2" charset="2"/>
                      </a:endParaRPr>
                    </a:p>
                  </a:txBody>
                  <a:tcPr marL="0" marR="0" marT="18290" marB="1829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71898"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>
                          <a:solidFill>
                            <a:schemeClr val="tx1"/>
                          </a:solidFill>
                        </a:rPr>
                        <a:t>0001</a:t>
                      </a:r>
                    </a:p>
                  </a:txBody>
                  <a:tcPr marL="0" marR="0" marT="18290" marB="1829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>
                          <a:solidFill>
                            <a:schemeClr val="tx1"/>
                          </a:solidFill>
                        </a:rPr>
                        <a:t>0010</a:t>
                      </a:r>
                    </a:p>
                  </a:txBody>
                  <a:tcPr marL="0" marR="0" marT="18290" marB="1829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18290" marB="1829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>
                          <a:solidFill>
                            <a:schemeClr val="tx1"/>
                          </a:solidFill>
                          <a:sym typeface="Wingdings" pitchFamily="2" charset="2"/>
                        </a:rPr>
                        <a:t>Add</a:t>
                      </a:r>
                    </a:p>
                  </a:txBody>
                  <a:tcPr marL="0" marR="0" marT="18290" marB="1829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sp>
        <p:nvSpPr>
          <p:cNvPr id="36" name="Oval 23"/>
          <p:cNvSpPr>
            <a:spLocks noChangeArrowheads="1"/>
          </p:cNvSpPr>
          <p:nvPr/>
        </p:nvSpPr>
        <p:spPr bwMode="auto">
          <a:xfrm>
            <a:off x="1517650" y="3246438"/>
            <a:ext cx="215900" cy="519112"/>
          </a:xfrm>
          <a:prstGeom prst="ellipse">
            <a:avLst/>
          </a:prstGeom>
          <a:solidFill>
            <a:srgbClr val="00FF00">
              <a:alpha val="30196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0" tIns="0" rIns="0" bIns="0" anchor="ctr">
            <a:spAutoFit/>
          </a:bodyPr>
          <a:lstStyle>
            <a:lvl1pPr>
              <a:spcBef>
                <a:spcPct val="20000"/>
              </a:spcBef>
              <a:buClr>
                <a:srgbClr val="FF0000"/>
              </a:buClr>
              <a:buChar char="•"/>
              <a:defRPr kumimoji="1"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Char char="—"/>
              <a:defRPr kumimoji="1"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+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kumimoji="0"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38" name="Oval 23"/>
          <p:cNvSpPr>
            <a:spLocks noChangeArrowheads="1"/>
          </p:cNvSpPr>
          <p:nvPr/>
        </p:nvSpPr>
        <p:spPr bwMode="auto">
          <a:xfrm>
            <a:off x="1517650" y="3621088"/>
            <a:ext cx="215900" cy="519112"/>
          </a:xfrm>
          <a:prstGeom prst="ellipse">
            <a:avLst/>
          </a:prstGeom>
          <a:solidFill>
            <a:srgbClr val="00FF00">
              <a:alpha val="30196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0" tIns="0" rIns="0" bIns="0" anchor="ctr">
            <a:spAutoFit/>
          </a:bodyPr>
          <a:lstStyle>
            <a:lvl1pPr>
              <a:spcBef>
                <a:spcPct val="20000"/>
              </a:spcBef>
              <a:buClr>
                <a:srgbClr val="FF0000"/>
              </a:buClr>
              <a:buChar char="•"/>
              <a:defRPr kumimoji="1"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Char char="—"/>
              <a:defRPr kumimoji="1"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+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kumimoji="0"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40" name="Oval 23"/>
          <p:cNvSpPr>
            <a:spLocks noChangeArrowheads="1"/>
          </p:cNvSpPr>
          <p:nvPr/>
        </p:nvSpPr>
        <p:spPr bwMode="auto">
          <a:xfrm>
            <a:off x="1517650" y="4341813"/>
            <a:ext cx="215900" cy="519112"/>
          </a:xfrm>
          <a:prstGeom prst="ellipse">
            <a:avLst/>
          </a:prstGeom>
          <a:solidFill>
            <a:srgbClr val="00FF00">
              <a:alpha val="30196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0" tIns="0" rIns="0" bIns="0" anchor="ctr">
            <a:spAutoFit/>
          </a:bodyPr>
          <a:lstStyle>
            <a:lvl1pPr>
              <a:spcBef>
                <a:spcPct val="20000"/>
              </a:spcBef>
              <a:buClr>
                <a:srgbClr val="FF0000"/>
              </a:buClr>
              <a:buChar char="•"/>
              <a:defRPr kumimoji="1"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Char char="—"/>
              <a:defRPr kumimoji="1"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+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kumimoji="0"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42" name="Oval 23"/>
          <p:cNvSpPr>
            <a:spLocks noChangeArrowheads="1"/>
          </p:cNvSpPr>
          <p:nvPr/>
        </p:nvSpPr>
        <p:spPr bwMode="auto">
          <a:xfrm>
            <a:off x="1517650" y="4702175"/>
            <a:ext cx="215900" cy="519113"/>
          </a:xfrm>
          <a:prstGeom prst="ellipse">
            <a:avLst/>
          </a:prstGeom>
          <a:solidFill>
            <a:srgbClr val="00FF00">
              <a:alpha val="30196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0" tIns="0" rIns="0" bIns="0" anchor="ctr">
            <a:spAutoFit/>
          </a:bodyPr>
          <a:lstStyle>
            <a:lvl1pPr>
              <a:spcBef>
                <a:spcPct val="20000"/>
              </a:spcBef>
              <a:buClr>
                <a:srgbClr val="FF0000"/>
              </a:buClr>
              <a:buChar char="•"/>
              <a:defRPr kumimoji="1"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Char char="—"/>
              <a:defRPr kumimoji="1"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+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kumimoji="0"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44" name="Oval 23"/>
          <p:cNvSpPr>
            <a:spLocks noChangeArrowheads="1"/>
          </p:cNvSpPr>
          <p:nvPr/>
        </p:nvSpPr>
        <p:spPr bwMode="auto">
          <a:xfrm>
            <a:off x="1517650" y="5421313"/>
            <a:ext cx="215900" cy="519112"/>
          </a:xfrm>
          <a:prstGeom prst="ellipse">
            <a:avLst/>
          </a:prstGeom>
          <a:solidFill>
            <a:srgbClr val="00FF00">
              <a:alpha val="30196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0" tIns="0" rIns="0" bIns="0" anchor="ctr">
            <a:spAutoFit/>
          </a:bodyPr>
          <a:lstStyle>
            <a:lvl1pPr>
              <a:spcBef>
                <a:spcPct val="20000"/>
              </a:spcBef>
              <a:buClr>
                <a:srgbClr val="FF0000"/>
              </a:buClr>
              <a:buChar char="•"/>
              <a:defRPr kumimoji="1"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Char char="—"/>
              <a:defRPr kumimoji="1"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+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kumimoji="0"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30" name="Oval 23"/>
          <p:cNvSpPr>
            <a:spLocks noChangeArrowheads="1"/>
          </p:cNvSpPr>
          <p:nvPr/>
        </p:nvSpPr>
        <p:spPr bwMode="auto">
          <a:xfrm>
            <a:off x="1517650" y="1389063"/>
            <a:ext cx="215900" cy="519112"/>
          </a:xfrm>
          <a:prstGeom prst="ellipse">
            <a:avLst/>
          </a:prstGeom>
          <a:solidFill>
            <a:srgbClr val="00FF00">
              <a:alpha val="30196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0" tIns="0" rIns="0" bIns="0" anchor="ctr">
            <a:spAutoFit/>
          </a:bodyPr>
          <a:lstStyle>
            <a:lvl1pPr>
              <a:spcBef>
                <a:spcPct val="20000"/>
              </a:spcBef>
              <a:buClr>
                <a:srgbClr val="FF0000"/>
              </a:buClr>
              <a:buChar char="•"/>
              <a:defRPr kumimoji="1"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Char char="—"/>
              <a:defRPr kumimoji="1"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+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kumimoji="0"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32" name="Oval 23"/>
          <p:cNvSpPr>
            <a:spLocks noChangeArrowheads="1"/>
          </p:cNvSpPr>
          <p:nvPr/>
        </p:nvSpPr>
        <p:spPr bwMode="auto">
          <a:xfrm>
            <a:off x="1517650" y="2109788"/>
            <a:ext cx="215900" cy="519112"/>
          </a:xfrm>
          <a:prstGeom prst="ellipse">
            <a:avLst/>
          </a:prstGeom>
          <a:solidFill>
            <a:srgbClr val="00FF00">
              <a:alpha val="30196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0" tIns="0" rIns="0" bIns="0" anchor="ctr">
            <a:spAutoFit/>
          </a:bodyPr>
          <a:lstStyle>
            <a:lvl1pPr>
              <a:spcBef>
                <a:spcPct val="20000"/>
              </a:spcBef>
              <a:buClr>
                <a:srgbClr val="FF0000"/>
              </a:buClr>
              <a:buChar char="•"/>
              <a:defRPr kumimoji="1"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Char char="—"/>
              <a:defRPr kumimoji="1"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+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kumimoji="0"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34" name="Oval 23"/>
          <p:cNvSpPr>
            <a:spLocks noChangeArrowheads="1"/>
          </p:cNvSpPr>
          <p:nvPr/>
        </p:nvSpPr>
        <p:spPr bwMode="auto">
          <a:xfrm>
            <a:off x="1517650" y="2525713"/>
            <a:ext cx="215900" cy="519112"/>
          </a:xfrm>
          <a:prstGeom prst="ellipse">
            <a:avLst/>
          </a:prstGeom>
          <a:solidFill>
            <a:srgbClr val="00FF00">
              <a:alpha val="30196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0" tIns="0" rIns="0" bIns="0" anchor="ctr">
            <a:spAutoFit/>
          </a:bodyPr>
          <a:lstStyle>
            <a:lvl1pPr>
              <a:spcBef>
                <a:spcPct val="20000"/>
              </a:spcBef>
              <a:buClr>
                <a:srgbClr val="FF0000"/>
              </a:buClr>
              <a:buChar char="•"/>
              <a:defRPr kumimoji="1"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Char char="—"/>
              <a:defRPr kumimoji="1"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+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kumimoji="0"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33" name="Line 22"/>
          <p:cNvSpPr>
            <a:spLocks noChangeShapeType="1"/>
          </p:cNvSpPr>
          <p:nvPr/>
        </p:nvSpPr>
        <p:spPr bwMode="auto">
          <a:xfrm>
            <a:off x="1735138" y="2873375"/>
            <a:ext cx="2620962" cy="428625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/>
          <a:lstStyle/>
          <a:p>
            <a:endParaRPr lang="en-US"/>
          </a:p>
        </p:txBody>
      </p:sp>
      <p:sp>
        <p:nvSpPr>
          <p:cNvPr id="35" name="Line 22"/>
          <p:cNvSpPr>
            <a:spLocks noChangeShapeType="1"/>
          </p:cNvSpPr>
          <p:nvPr/>
        </p:nvSpPr>
        <p:spPr bwMode="auto">
          <a:xfrm>
            <a:off x="1735138" y="3592513"/>
            <a:ext cx="2620962" cy="28575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/>
          <a:lstStyle/>
          <a:p>
            <a:endParaRPr lang="en-US"/>
          </a:p>
        </p:txBody>
      </p:sp>
      <p:sp>
        <p:nvSpPr>
          <p:cNvPr id="37" name="Line 22"/>
          <p:cNvSpPr>
            <a:spLocks noChangeShapeType="1"/>
          </p:cNvSpPr>
          <p:nvPr/>
        </p:nvSpPr>
        <p:spPr bwMode="auto">
          <a:xfrm>
            <a:off x="1735138" y="3968750"/>
            <a:ext cx="2620962" cy="428625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/>
          <a:lstStyle/>
          <a:p>
            <a:endParaRPr lang="en-US"/>
          </a:p>
        </p:txBody>
      </p:sp>
      <p:sp>
        <p:nvSpPr>
          <p:cNvPr id="39" name="Line 22"/>
          <p:cNvSpPr>
            <a:spLocks noChangeShapeType="1"/>
          </p:cNvSpPr>
          <p:nvPr/>
        </p:nvSpPr>
        <p:spPr bwMode="auto">
          <a:xfrm>
            <a:off x="1735138" y="4687888"/>
            <a:ext cx="2620962" cy="28575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/>
          <a:lstStyle/>
          <a:p>
            <a:endParaRPr lang="en-US"/>
          </a:p>
        </p:txBody>
      </p:sp>
      <p:sp>
        <p:nvSpPr>
          <p:cNvPr id="41" name="Line 22"/>
          <p:cNvSpPr>
            <a:spLocks noChangeShapeType="1"/>
          </p:cNvSpPr>
          <p:nvPr/>
        </p:nvSpPr>
        <p:spPr bwMode="auto">
          <a:xfrm>
            <a:off x="1735138" y="5048250"/>
            <a:ext cx="2620962" cy="430213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/>
          <a:lstStyle/>
          <a:p>
            <a:endParaRPr lang="en-US"/>
          </a:p>
        </p:txBody>
      </p:sp>
      <p:sp>
        <p:nvSpPr>
          <p:cNvPr id="43" name="Line 22"/>
          <p:cNvSpPr>
            <a:spLocks noChangeShapeType="1"/>
          </p:cNvSpPr>
          <p:nvPr/>
        </p:nvSpPr>
        <p:spPr bwMode="auto">
          <a:xfrm>
            <a:off x="1735138" y="5768975"/>
            <a:ext cx="2620962" cy="28575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/>
          <a:lstStyle/>
          <a:p>
            <a:endParaRPr lang="en-US"/>
          </a:p>
        </p:txBody>
      </p:sp>
      <p:sp>
        <p:nvSpPr>
          <p:cNvPr id="29" name="Line 22"/>
          <p:cNvSpPr>
            <a:spLocks noChangeShapeType="1"/>
          </p:cNvSpPr>
          <p:nvPr/>
        </p:nvSpPr>
        <p:spPr bwMode="auto">
          <a:xfrm>
            <a:off x="1735138" y="1736725"/>
            <a:ext cx="2620962" cy="428625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/>
          <a:lstStyle/>
          <a:p>
            <a:endParaRPr lang="en-US"/>
          </a:p>
        </p:txBody>
      </p:sp>
      <p:sp>
        <p:nvSpPr>
          <p:cNvPr id="31" name="Line 22"/>
          <p:cNvSpPr>
            <a:spLocks noChangeShapeType="1"/>
          </p:cNvSpPr>
          <p:nvPr/>
        </p:nvSpPr>
        <p:spPr bwMode="auto">
          <a:xfrm>
            <a:off x="1735138" y="2455863"/>
            <a:ext cx="2620962" cy="28575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/>
          <a:lstStyle/>
          <a:p>
            <a:endParaRPr lang="en-US"/>
          </a:p>
        </p:txBody>
      </p:sp>
      <p:sp>
        <p:nvSpPr>
          <p:cNvPr id="13" name="Text Box 19"/>
          <p:cNvSpPr txBox="1">
            <a:spLocks noChangeArrowheads="1"/>
          </p:cNvSpPr>
          <p:nvPr/>
        </p:nvSpPr>
        <p:spPr bwMode="auto">
          <a:xfrm>
            <a:off x="1116013" y="6524625"/>
            <a:ext cx="136207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ct val="20000"/>
              </a:spcBef>
              <a:buClr>
                <a:srgbClr val="FF0000"/>
              </a:buClr>
              <a:buChar char="•"/>
              <a:defRPr kumimoji="1"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Char char="—"/>
              <a:defRPr kumimoji="1"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+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kumimoji="0" lang="en-US" altLang="en-US" sz="1800" b="1">
                <a:solidFill>
                  <a:srgbClr val="FF0000"/>
                </a:solidFill>
                <a:latin typeface="Arial" panose="020B0604020202020204" pitchFamily="34" charset="0"/>
              </a:rPr>
              <a:t>Remainder</a:t>
            </a:r>
          </a:p>
        </p:txBody>
      </p:sp>
      <p:sp>
        <p:nvSpPr>
          <p:cNvPr id="14" name="Text Box 19"/>
          <p:cNvSpPr txBox="1">
            <a:spLocks noChangeArrowheads="1"/>
          </p:cNvSpPr>
          <p:nvPr/>
        </p:nvSpPr>
        <p:spPr bwMode="auto">
          <a:xfrm>
            <a:off x="2505075" y="6524625"/>
            <a:ext cx="1130300" cy="37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ct val="20000"/>
              </a:spcBef>
              <a:buClr>
                <a:srgbClr val="FF0000"/>
              </a:buClr>
              <a:buChar char="•"/>
              <a:defRPr kumimoji="1"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Char char="—"/>
              <a:defRPr kumimoji="1"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+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kumimoji="0" lang="en-US" altLang="en-US" sz="1800" b="1">
                <a:solidFill>
                  <a:srgbClr val="FF0000"/>
                </a:solidFill>
                <a:latin typeface="Arial" panose="020B0604020202020204" pitchFamily="34" charset="0"/>
              </a:rPr>
              <a:t>Quotient</a:t>
            </a:r>
          </a:p>
        </p:txBody>
      </p:sp>
      <p:sp>
        <p:nvSpPr>
          <p:cNvPr id="45" name="Line 22"/>
          <p:cNvSpPr>
            <a:spLocks noChangeShapeType="1"/>
          </p:cNvSpPr>
          <p:nvPr/>
        </p:nvSpPr>
        <p:spPr bwMode="auto">
          <a:xfrm>
            <a:off x="1735138" y="6200775"/>
            <a:ext cx="2620962" cy="212725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/>
          <a:lstStyle/>
          <a:p>
            <a:endParaRPr lang="en-US"/>
          </a:p>
        </p:txBody>
      </p:sp>
      <p:sp>
        <p:nvSpPr>
          <p:cNvPr id="46" name="Oval 23"/>
          <p:cNvSpPr>
            <a:spLocks noChangeArrowheads="1"/>
          </p:cNvSpPr>
          <p:nvPr/>
        </p:nvSpPr>
        <p:spPr bwMode="auto">
          <a:xfrm>
            <a:off x="1517650" y="5853113"/>
            <a:ext cx="215900" cy="520700"/>
          </a:xfrm>
          <a:prstGeom prst="ellipse">
            <a:avLst/>
          </a:prstGeom>
          <a:solidFill>
            <a:srgbClr val="00FF00">
              <a:alpha val="30196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0" tIns="0" rIns="0" bIns="0" anchor="ctr">
            <a:spAutoFit/>
          </a:bodyPr>
          <a:lstStyle>
            <a:lvl1pPr>
              <a:spcBef>
                <a:spcPct val="20000"/>
              </a:spcBef>
              <a:buClr>
                <a:srgbClr val="FF0000"/>
              </a:buClr>
              <a:buChar char="•"/>
              <a:defRPr kumimoji="1"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Char char="—"/>
              <a:defRPr kumimoji="1"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+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kumimoji="0" lang="en-US" altLang="en-US" sz="24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7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7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 nodeType="clickPar">
                      <p:stCondLst>
                        <p:cond delay="indefinite"/>
                      </p:stCondLst>
                      <p:childTnLst>
                        <p:par>
                          <p:cTn id="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 nodeType="clickPar">
                      <p:stCondLst>
                        <p:cond delay="indefinite"/>
                      </p:stCondLst>
                      <p:childTnLst>
                        <p:par>
                          <p:cTn id="8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 nodeType="clickPar">
                      <p:stCondLst>
                        <p:cond delay="indefinite"/>
                      </p:stCondLst>
                      <p:childTnLst>
                        <p:par>
                          <p:cTn id="9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7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9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0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 nodeType="clickPar">
                      <p:stCondLst>
                        <p:cond delay="indefinite"/>
                      </p:stCondLst>
                      <p:childTnLst>
                        <p:par>
                          <p:cTn id="10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 nodeType="clickPar">
                      <p:stCondLst>
                        <p:cond delay="indefinite"/>
                      </p:stCondLst>
                      <p:childTnLst>
                        <p:par>
                          <p:cTn id="1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5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1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1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 nodeType="clickPar">
                      <p:stCondLst>
                        <p:cond delay="indefinite"/>
                      </p:stCondLst>
                      <p:childTnLst>
                        <p:par>
                          <p:cTn id="1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 nodeType="clickPar">
                      <p:stCondLst>
                        <p:cond delay="indefinite"/>
                      </p:stCondLst>
                      <p:childTnLst>
                        <p:par>
                          <p:cTn id="1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 nodeType="clickPar">
                      <p:stCondLst>
                        <p:cond delay="indefinite"/>
                      </p:stCondLst>
                      <p:childTnLst>
                        <p:par>
                          <p:cTn id="1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9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4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4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 nodeType="clickPar">
                      <p:stCondLst>
                        <p:cond delay="indefinite"/>
                      </p:stCondLst>
                      <p:childTnLst>
                        <p:par>
                          <p:cTn id="1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 nodeType="clickPar">
                      <p:stCondLst>
                        <p:cond delay="indefinite"/>
                      </p:stCondLst>
                      <p:childTnLst>
                        <p:par>
                          <p:cTn id="1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7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5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6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 nodeType="clickPar">
                      <p:stCondLst>
                        <p:cond delay="indefinite"/>
                      </p:stCondLst>
                      <p:childTnLst>
                        <p:par>
                          <p:cTn id="1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 nodeType="clickPar">
                      <p:stCondLst>
                        <p:cond delay="indefinite"/>
                      </p:stCondLst>
                      <p:childTnLst>
                        <p:par>
                          <p:cTn id="1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 nodeType="clickPar">
                      <p:stCondLst>
                        <p:cond delay="indefinite"/>
                      </p:stCondLst>
                      <p:childTnLst>
                        <p:par>
                          <p:cTn id="1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1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8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4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8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 nodeType="clickPar">
                      <p:stCondLst>
                        <p:cond delay="indefinite"/>
                      </p:stCondLst>
                      <p:childTnLst>
                        <p:par>
                          <p:cTn id="19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2" grpId="0"/>
      <p:bldP spid="23" grpId="0" animBg="1"/>
      <p:bldP spid="24" grpId="0"/>
      <p:bldP spid="25" grpId="0" animBg="1"/>
      <p:bldP spid="26" grpId="0"/>
      <p:bldP spid="27" grpId="0" animBg="1"/>
      <p:bldP spid="28" grpId="0"/>
      <p:bldP spid="47" grpId="0" animBg="1"/>
      <p:bldP spid="49" grpId="0" animBg="1"/>
      <p:bldP spid="50" grpId="0" animBg="1"/>
      <p:bldP spid="26722" grpId="0" animBg="1"/>
      <p:bldP spid="26723" grpId="0" animBg="1"/>
      <p:bldP spid="26724" grpId="0" animBg="1"/>
      <p:bldP spid="26725" grpId="0" animBg="1"/>
      <p:bldP spid="26726" grpId="0" animBg="1"/>
      <p:bldP spid="26727" grpId="0" animBg="1"/>
      <p:bldP spid="26728" grpId="0" animBg="1"/>
      <p:bldP spid="26729" grpId="0" animBg="1"/>
      <p:bldP spid="26730" grpId="0" animBg="1"/>
      <p:bldP spid="26731" grpId="0" animBg="1"/>
      <p:bldP spid="26732" grpId="0" animBg="1"/>
      <p:bldP spid="26733" grpId="0" animBg="1"/>
      <p:bldP spid="26750" grpId="0" animBg="1"/>
      <p:bldP spid="26751" grpId="0" animBg="1"/>
      <p:bldP spid="36" grpId="0" animBg="1"/>
      <p:bldP spid="36" grpId="1" animBg="1"/>
      <p:bldP spid="38" grpId="0" animBg="1"/>
      <p:bldP spid="38" grpId="1" animBg="1"/>
      <p:bldP spid="40" grpId="0" animBg="1"/>
      <p:bldP spid="40" grpId="1" animBg="1"/>
      <p:bldP spid="42" grpId="0" animBg="1"/>
      <p:bldP spid="42" grpId="1" animBg="1"/>
      <p:bldP spid="44" grpId="0" animBg="1"/>
      <p:bldP spid="44" grpId="1" animBg="1"/>
      <p:bldP spid="30" grpId="0" animBg="1"/>
      <p:bldP spid="30" grpId="1" animBg="1"/>
      <p:bldP spid="32" grpId="0" animBg="1"/>
      <p:bldP spid="32" grpId="1" animBg="1"/>
      <p:bldP spid="34" grpId="0" animBg="1"/>
      <p:bldP spid="34" grpId="1" animBg="1"/>
      <p:bldP spid="13" grpId="0"/>
      <p:bldP spid="14" grpId="0"/>
      <p:bldP spid="46" grpId="0" animBg="1"/>
      <p:bldP spid="46" grpId="1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1"/>
          <p:cNvSpPr>
            <a:spLocks noGrp="1"/>
          </p:cNvSpPr>
          <p:nvPr>
            <p:ph type="title"/>
          </p:nvPr>
        </p:nvSpPr>
        <p:spPr>
          <a:xfrm>
            <a:off x="323850" y="152400"/>
            <a:ext cx="8424863" cy="838200"/>
          </a:xfrm>
        </p:spPr>
        <p:txBody>
          <a:bodyPr/>
          <a:lstStyle/>
          <a:p>
            <a:r>
              <a:rPr lang="en-US" altLang="en-US"/>
              <a:t>Dealing with Signed Integers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686800" cy="5638800"/>
          </a:xfrm>
        </p:spPr>
        <p:txBody>
          <a:bodyPr/>
          <a:lstStyle/>
          <a:p>
            <a:r>
              <a:rPr lang="en-US" altLang="en-US"/>
              <a:t>Given a </a:t>
            </a:r>
            <a:r>
              <a:rPr lang="en-US" altLang="en-US">
                <a:solidFill>
                  <a:srgbClr val="FF0000"/>
                </a:solidFill>
              </a:rPr>
              <a:t>dividend (D)</a:t>
            </a:r>
            <a:r>
              <a:rPr lang="en-US" altLang="en-US"/>
              <a:t> and </a:t>
            </a:r>
            <a:r>
              <a:rPr lang="en-US" altLang="en-US">
                <a:solidFill>
                  <a:srgbClr val="FF0000"/>
                </a:solidFill>
              </a:rPr>
              <a:t>divisor (V)</a:t>
            </a:r>
            <a:r>
              <a:rPr lang="en-US" altLang="en-US"/>
              <a:t> where both are signed integers in the 2’s complement representation.</a:t>
            </a:r>
          </a:p>
          <a:p>
            <a:r>
              <a:rPr lang="en-US" altLang="en-US"/>
              <a:t>Division can be carried out as follows:</a:t>
            </a:r>
          </a:p>
          <a:p>
            <a:pPr marL="914400" lvl="1" indent="-457200">
              <a:buFont typeface="Arial Black" panose="020B0A04020102020204" pitchFamily="34" charset="0"/>
              <a:buAutoNum type="arabicPeriod"/>
            </a:pPr>
            <a:r>
              <a:rPr lang="en-US" altLang="en-US"/>
              <a:t>Convert D &amp; V to their absolute (+ve) values |D| &amp; |V|.</a:t>
            </a:r>
          </a:p>
          <a:p>
            <a:pPr marL="914400" lvl="1" indent="-457200">
              <a:buFont typeface="Arial Black" panose="020B0A04020102020204" pitchFamily="34" charset="0"/>
              <a:buAutoNum type="arabicPeriod"/>
            </a:pPr>
            <a:r>
              <a:rPr lang="en-US" altLang="en-US"/>
              <a:t>Run either restoring or non-restoring division on |D| &amp; |V| to obtain the </a:t>
            </a:r>
            <a:r>
              <a:rPr lang="en-US" altLang="en-US">
                <a:solidFill>
                  <a:srgbClr val="FF0000"/>
                </a:solidFill>
              </a:rPr>
              <a:t>quotient (Q)</a:t>
            </a:r>
            <a:r>
              <a:rPr lang="en-US" altLang="en-US"/>
              <a:t> and the </a:t>
            </a:r>
            <a:r>
              <a:rPr lang="en-US" altLang="en-US">
                <a:solidFill>
                  <a:srgbClr val="FF0000"/>
                </a:solidFill>
              </a:rPr>
              <a:t>remainder (R)</a:t>
            </a:r>
            <a:r>
              <a:rPr lang="en-US" altLang="en-US"/>
              <a:t>.</a:t>
            </a:r>
          </a:p>
          <a:p>
            <a:pPr marL="914400" lvl="1" indent="-457200">
              <a:buFont typeface="Arial Black" panose="020B0A04020102020204" pitchFamily="34" charset="0"/>
              <a:buAutoNum type="arabicPeriod"/>
            </a:pPr>
            <a:r>
              <a:rPr lang="en-US" altLang="en-US"/>
              <a:t>Adjust the sign of Q and R (by 2’s complementation where needed) according to the following rules:</a:t>
            </a:r>
          </a:p>
          <a:p>
            <a:pPr marL="1314450" lvl="2" indent="-457200">
              <a:buFont typeface="Wingdings" panose="05000000000000000000" pitchFamily="2" charset="2"/>
              <a:buChar char="Ø"/>
            </a:pPr>
            <a:r>
              <a:rPr lang="en-US" altLang="en-US" sz="2400"/>
              <a:t>sign(Q) = sign(D) X sign(V)</a:t>
            </a:r>
          </a:p>
          <a:p>
            <a:pPr marL="1314450" lvl="2" indent="-457200">
              <a:buFont typeface="Wingdings" panose="05000000000000000000" pitchFamily="2" charset="2"/>
              <a:buChar char="Ø"/>
            </a:pPr>
            <a:r>
              <a:rPr lang="en-US" altLang="en-US" sz="2400"/>
              <a:t>sign(R) = sign(D)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en-US"/>
              <a:t>Reading Material</a:t>
            </a:r>
          </a:p>
        </p:txBody>
      </p:sp>
      <p:sp>
        <p:nvSpPr>
          <p:cNvPr id="3993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altLang="en-US"/>
              <a:t>Stallings, Chapter 10:</a:t>
            </a:r>
          </a:p>
          <a:p>
            <a:pPr lvl="1"/>
            <a:r>
              <a:rPr lang="en-US" altLang="en-US"/>
              <a:t>Pages 331 – 341</a:t>
            </a:r>
            <a:endParaRPr lang="en-CA" altLang="en-US"/>
          </a:p>
          <a:p>
            <a:pPr lvl="1"/>
            <a:endParaRPr lang="en-US" altLang="en-US"/>
          </a:p>
          <a:p>
            <a:pPr lvl="1"/>
            <a:endParaRPr lang="en-CA" altLang="en-US"/>
          </a:p>
          <a:p>
            <a:pPr>
              <a:buFontTx/>
              <a:buNone/>
            </a:pPr>
            <a:endParaRPr lang="en-CA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68313" y="1489075"/>
            <a:ext cx="8135937" cy="1254125"/>
          </a:xfrm>
        </p:spPr>
        <p:txBody>
          <a:bodyPr anchor="ctr"/>
          <a:lstStyle/>
          <a:p>
            <a:pPr algn="ctr"/>
            <a:r>
              <a:rPr lang="en-US" altLang="en-US"/>
              <a:t>Chapter 10. Computer Arithmetic (</a:t>
            </a:r>
            <a:r>
              <a:rPr lang="en-US" altLang="en-US" i="1"/>
              <a:t>Cont.</a:t>
            </a:r>
            <a:r>
              <a:rPr lang="en-US" altLang="en-US"/>
              <a:t>)</a:t>
            </a:r>
            <a:endParaRPr lang="en-US" altLang="en-US" i="1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Integer Representation</a:t>
            </a:r>
          </a:p>
          <a:p>
            <a:pPr lvl="1">
              <a:defRPr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Sign-Magnitude, Two’s Complement, Biased</a:t>
            </a:r>
            <a:endParaRPr lang="en-US" sz="2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defRPr/>
            </a:pPr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Integer Arithmetic</a:t>
            </a:r>
          </a:p>
          <a:p>
            <a:pPr lvl="1">
              <a:defRPr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Negation, Addition, Subtraction</a:t>
            </a:r>
          </a:p>
          <a:p>
            <a:pPr lvl="1">
              <a:defRPr/>
            </a:pPr>
            <a:r>
              <a:rPr lang="en-US" dirty="0">
                <a:solidFill>
                  <a:srgbClr val="FF0000"/>
                </a:solidFill>
              </a:rPr>
              <a:t>Multiplication, Division</a:t>
            </a:r>
          </a:p>
          <a:p>
            <a:pPr>
              <a:defRPr/>
            </a:pPr>
            <a:r>
              <a:rPr lang="en-US" sz="3200" dirty="0"/>
              <a:t>Floating-Point Representation</a:t>
            </a:r>
          </a:p>
          <a:p>
            <a:pPr lvl="1">
              <a:defRPr/>
            </a:pPr>
            <a:r>
              <a:rPr lang="en-US" dirty="0"/>
              <a:t>IEEE 754</a:t>
            </a:r>
          </a:p>
          <a:p>
            <a:pPr>
              <a:defRPr/>
            </a:pPr>
            <a:r>
              <a:rPr lang="en-US" sz="3200" dirty="0"/>
              <a:t>Floating-Point Arithmetic</a:t>
            </a:r>
          </a:p>
          <a:p>
            <a:pPr lvl="1">
              <a:defRPr/>
            </a:pPr>
            <a:r>
              <a:rPr lang="en-US" dirty="0"/>
              <a:t>Addition, Subtraction</a:t>
            </a:r>
          </a:p>
          <a:p>
            <a:pPr lvl="1">
              <a:defRPr/>
            </a:pPr>
            <a:r>
              <a:rPr lang="en-US" dirty="0"/>
              <a:t>Multiplication, Division</a:t>
            </a:r>
          </a:p>
          <a:p>
            <a:pPr lvl="1">
              <a:defRPr/>
            </a:pPr>
            <a:r>
              <a:rPr lang="en-US" dirty="0"/>
              <a:t>Rounding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Multiplication Example</a:t>
            </a:r>
          </a:p>
        </p:txBody>
      </p:sp>
      <p:sp>
        <p:nvSpPr>
          <p:cNvPr id="23" name="Content Placeholder 22"/>
          <p:cNvSpPr>
            <a:spLocks noGrp="1"/>
          </p:cNvSpPr>
          <p:nvPr>
            <p:ph idx="1"/>
          </p:nvPr>
        </p:nvSpPr>
        <p:spPr>
          <a:xfrm>
            <a:off x="457200" y="5184775"/>
            <a:ext cx="8075613" cy="1628775"/>
          </a:xfrm>
        </p:spPr>
        <p:txBody>
          <a:bodyPr/>
          <a:lstStyle/>
          <a:p>
            <a:r>
              <a:rPr lang="en-US" altLang="en-US" sz="2000">
                <a:solidFill>
                  <a:srgbClr val="FF0000"/>
                </a:solidFill>
              </a:rPr>
              <a:t>Complex</a:t>
            </a:r>
            <a:r>
              <a:rPr lang="en-US" altLang="en-US" sz="2000"/>
              <a:t> (relative to addition)!!</a:t>
            </a:r>
          </a:p>
          <a:p>
            <a:pPr marL="914400" lvl="1" indent="-457200"/>
            <a:r>
              <a:rPr lang="en-US" altLang="en-US" sz="1800"/>
              <a:t>Work out a partial product for each digit.</a:t>
            </a:r>
          </a:p>
          <a:p>
            <a:pPr marL="914400" lvl="1" indent="-457200"/>
            <a:r>
              <a:rPr lang="en-US" altLang="en-US" sz="1800"/>
              <a:t>Shift the partial product appropriately.</a:t>
            </a:r>
          </a:p>
          <a:p>
            <a:pPr marL="914400" lvl="1" indent="-457200"/>
            <a:r>
              <a:rPr lang="en-US" altLang="en-US" sz="1800"/>
              <a:t>Add partial products.</a:t>
            </a:r>
          </a:p>
          <a:p>
            <a:pPr marL="914400" lvl="1" indent="-457200"/>
            <a:r>
              <a:rPr lang="en-US" altLang="en-US" sz="1800"/>
              <a:t>Generate double-length result.</a:t>
            </a:r>
          </a:p>
        </p:txBody>
      </p:sp>
      <p:pic>
        <p:nvPicPr>
          <p:cNvPr id="9492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22" t="1535" r="65100" b="69611"/>
          <a:stretch>
            <a:fillRect/>
          </a:stretch>
        </p:blipFill>
        <p:spPr bwMode="auto">
          <a:xfrm>
            <a:off x="2195513" y="1095375"/>
            <a:ext cx="1944687" cy="1223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4925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108" b="88286"/>
          <a:stretch>
            <a:fillRect/>
          </a:stretch>
        </p:blipFill>
        <p:spPr bwMode="auto">
          <a:xfrm>
            <a:off x="5148263" y="1030288"/>
            <a:ext cx="3960812" cy="496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49254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043" t="13435" r="6615" b="71295"/>
          <a:stretch>
            <a:fillRect/>
          </a:stretch>
        </p:blipFill>
        <p:spPr bwMode="auto">
          <a:xfrm>
            <a:off x="5219700" y="1600200"/>
            <a:ext cx="338455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49255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9" t="30389" r="66992" b="57709"/>
          <a:stretch>
            <a:fillRect/>
          </a:stretch>
        </p:blipFill>
        <p:spPr bwMode="auto">
          <a:xfrm>
            <a:off x="2627313" y="2319338"/>
            <a:ext cx="136842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49256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85" t="43974" r="67929" b="42441"/>
          <a:stretch>
            <a:fillRect/>
          </a:stretch>
        </p:blipFill>
        <p:spPr bwMode="auto">
          <a:xfrm>
            <a:off x="2124075" y="2895600"/>
            <a:ext cx="1800225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49257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00" t="57559" r="72650" b="28856"/>
          <a:stretch>
            <a:fillRect/>
          </a:stretch>
        </p:blipFill>
        <p:spPr bwMode="auto">
          <a:xfrm>
            <a:off x="1835150" y="3471863"/>
            <a:ext cx="1728788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49258" name="Picture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5" t="72829" r="76414" b="15269"/>
          <a:stretch>
            <a:fillRect/>
          </a:stretch>
        </p:blipFill>
        <p:spPr bwMode="auto">
          <a:xfrm>
            <a:off x="1547813" y="4119563"/>
            <a:ext cx="1728787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49259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731" r="64163"/>
          <a:stretch>
            <a:fillRect/>
          </a:stretch>
        </p:blipFill>
        <p:spPr bwMode="auto">
          <a:xfrm>
            <a:off x="1476375" y="4624388"/>
            <a:ext cx="2735263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49260" name="Picture 1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37" t="26984" r="1892" b="11902"/>
          <a:stretch>
            <a:fillRect/>
          </a:stretch>
        </p:blipFill>
        <p:spPr bwMode="auto">
          <a:xfrm>
            <a:off x="4211638" y="2174875"/>
            <a:ext cx="4752975" cy="25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49261" name="Picture 1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279" t="84731" r="4721"/>
          <a:stretch>
            <a:fillRect/>
          </a:stretch>
        </p:blipFill>
        <p:spPr bwMode="auto">
          <a:xfrm>
            <a:off x="4932363" y="4624388"/>
            <a:ext cx="381635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49263" name="Rectangle 15"/>
          <p:cNvSpPr>
            <a:spLocks noChangeArrowheads="1"/>
          </p:cNvSpPr>
          <p:nvPr/>
        </p:nvSpPr>
        <p:spPr bwMode="auto">
          <a:xfrm>
            <a:off x="34925" y="2463800"/>
            <a:ext cx="2376488" cy="1079500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FF0000"/>
              </a:buClr>
              <a:buChar char="•"/>
              <a:defRPr kumimoji="1"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Char char="—"/>
              <a:defRPr kumimoji="1"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+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lnSpc>
                <a:spcPct val="80000"/>
              </a:lnSpc>
              <a:buFontTx/>
              <a:buNone/>
            </a:pPr>
            <a:r>
              <a:rPr lang="en-US" altLang="en-US" sz="2200">
                <a:solidFill>
                  <a:srgbClr val="FF0000"/>
                </a:solidFill>
              </a:rPr>
              <a:t>Running addition.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en-US" sz="2200">
                <a:solidFill>
                  <a:srgbClr val="FF0000"/>
                </a:solidFill>
              </a:rPr>
              <a:t>1 </a:t>
            </a:r>
            <a:r>
              <a:rPr lang="en-US" altLang="en-US" sz="2200">
                <a:solidFill>
                  <a:srgbClr val="FF0000"/>
                </a:solidFill>
                <a:sym typeface="Wingdings" panose="05000000000000000000" pitchFamily="2" charset="2"/>
              </a:rPr>
              <a:t> add &amp; shift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en-US" sz="2200">
                <a:solidFill>
                  <a:srgbClr val="FF0000"/>
                </a:solidFill>
                <a:sym typeface="Wingdings" panose="05000000000000000000" pitchFamily="2" charset="2"/>
              </a:rPr>
              <a:t>0  shift only</a:t>
            </a:r>
            <a:endParaRPr lang="en-US" altLang="en-US" sz="2200">
              <a:solidFill>
                <a:srgbClr val="FF0000"/>
              </a:solidFill>
            </a:endParaRPr>
          </a:p>
        </p:txBody>
      </p:sp>
      <p:sp>
        <p:nvSpPr>
          <p:cNvPr id="949264" name="Rectangle 16"/>
          <p:cNvSpPr>
            <a:spLocks noChangeArrowheads="1"/>
          </p:cNvSpPr>
          <p:nvPr/>
        </p:nvSpPr>
        <p:spPr bwMode="auto">
          <a:xfrm>
            <a:off x="3665538" y="1671638"/>
            <a:ext cx="287337" cy="503237"/>
          </a:xfrm>
          <a:prstGeom prst="rect">
            <a:avLst/>
          </a:prstGeom>
          <a:solidFill>
            <a:srgbClr val="00FF00">
              <a:alpha val="20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>
            <a:lvl1pPr>
              <a:spcBef>
                <a:spcPct val="20000"/>
              </a:spcBef>
              <a:buClr>
                <a:srgbClr val="FF0000"/>
              </a:buClr>
              <a:buChar char="•"/>
              <a:defRPr kumimoji="1"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Char char="—"/>
              <a:defRPr kumimoji="1"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+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kumimoji="0"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949265" name="Rectangle 17"/>
          <p:cNvSpPr>
            <a:spLocks noChangeArrowheads="1"/>
          </p:cNvSpPr>
          <p:nvPr/>
        </p:nvSpPr>
        <p:spPr bwMode="auto">
          <a:xfrm>
            <a:off x="3362325" y="1671638"/>
            <a:ext cx="287338" cy="503237"/>
          </a:xfrm>
          <a:prstGeom prst="rect">
            <a:avLst/>
          </a:prstGeom>
          <a:solidFill>
            <a:srgbClr val="00FF00">
              <a:alpha val="20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>
            <a:lvl1pPr>
              <a:spcBef>
                <a:spcPct val="20000"/>
              </a:spcBef>
              <a:buClr>
                <a:srgbClr val="FF0000"/>
              </a:buClr>
              <a:buChar char="•"/>
              <a:defRPr kumimoji="1"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Char char="—"/>
              <a:defRPr kumimoji="1"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+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kumimoji="0"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949266" name="Rectangle 18"/>
          <p:cNvSpPr>
            <a:spLocks noChangeArrowheads="1"/>
          </p:cNvSpPr>
          <p:nvPr/>
        </p:nvSpPr>
        <p:spPr bwMode="auto">
          <a:xfrm>
            <a:off x="3059113" y="1671638"/>
            <a:ext cx="287337" cy="503237"/>
          </a:xfrm>
          <a:prstGeom prst="rect">
            <a:avLst/>
          </a:prstGeom>
          <a:solidFill>
            <a:srgbClr val="00FF00">
              <a:alpha val="20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>
            <a:lvl1pPr>
              <a:spcBef>
                <a:spcPct val="20000"/>
              </a:spcBef>
              <a:buClr>
                <a:srgbClr val="FF0000"/>
              </a:buClr>
              <a:buChar char="•"/>
              <a:defRPr kumimoji="1"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Char char="—"/>
              <a:defRPr kumimoji="1"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+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kumimoji="0"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949267" name="Rectangle 19"/>
          <p:cNvSpPr>
            <a:spLocks noChangeArrowheads="1"/>
          </p:cNvSpPr>
          <p:nvPr/>
        </p:nvSpPr>
        <p:spPr bwMode="auto">
          <a:xfrm>
            <a:off x="2743200" y="1671638"/>
            <a:ext cx="287338" cy="503237"/>
          </a:xfrm>
          <a:prstGeom prst="rect">
            <a:avLst/>
          </a:prstGeom>
          <a:solidFill>
            <a:srgbClr val="00FF00">
              <a:alpha val="20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>
            <a:lvl1pPr>
              <a:spcBef>
                <a:spcPct val="20000"/>
              </a:spcBef>
              <a:buClr>
                <a:srgbClr val="FF0000"/>
              </a:buClr>
              <a:buChar char="•"/>
              <a:defRPr kumimoji="1"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Char char="—"/>
              <a:defRPr kumimoji="1"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+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kumimoji="0"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20" name="TextBox 19"/>
          <p:cNvSpPr txBox="1">
            <a:spLocks noChangeArrowheads="1"/>
          </p:cNvSpPr>
          <p:nvPr/>
        </p:nvSpPr>
        <p:spPr bwMode="auto">
          <a:xfrm>
            <a:off x="4138613" y="1068388"/>
            <a:ext cx="129698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0000"/>
              </a:buClr>
              <a:buChar char="•"/>
              <a:defRPr kumimoji="1"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Char char="—"/>
              <a:defRPr kumimoji="1"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+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kumimoji="0" lang="ar-EG" altLang="en-US" sz="2000" b="1">
                <a:solidFill>
                  <a:srgbClr val="FF0000"/>
                </a:solidFill>
                <a:latin typeface="Times New Roman" panose="02020603050405020304" pitchFamily="18" charset="0"/>
              </a:rPr>
              <a:t>المضروب</a:t>
            </a:r>
            <a:endParaRPr kumimoji="0" lang="en-US" altLang="en-US" sz="2000" b="1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1" name="TextBox 20"/>
          <p:cNvSpPr txBox="1">
            <a:spLocks noChangeArrowheads="1"/>
          </p:cNvSpPr>
          <p:nvPr/>
        </p:nvSpPr>
        <p:spPr bwMode="auto">
          <a:xfrm>
            <a:off x="4140200" y="1716088"/>
            <a:ext cx="129698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0000"/>
              </a:buClr>
              <a:buChar char="•"/>
              <a:defRPr kumimoji="1"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Char char="—"/>
              <a:defRPr kumimoji="1"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+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kumimoji="0" lang="ar-EG" altLang="en-US" sz="2000" b="1">
                <a:solidFill>
                  <a:srgbClr val="FF0000"/>
                </a:solidFill>
                <a:latin typeface="Times New Roman" panose="02020603050405020304" pitchFamily="18" charset="0"/>
              </a:rPr>
              <a:t>المضاعِف</a:t>
            </a:r>
            <a:endParaRPr kumimoji="0" lang="en-US" altLang="en-US" sz="2000" b="1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2" name="TextBox 21"/>
          <p:cNvSpPr txBox="1">
            <a:spLocks noChangeArrowheads="1"/>
          </p:cNvSpPr>
          <p:nvPr/>
        </p:nvSpPr>
        <p:spPr bwMode="auto">
          <a:xfrm>
            <a:off x="4284663" y="4813300"/>
            <a:ext cx="129698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0000"/>
              </a:buClr>
              <a:buChar char="•"/>
              <a:defRPr kumimoji="1"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Char char="—"/>
              <a:defRPr kumimoji="1"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+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kumimoji="0" lang="ar-EG" altLang="en-US" sz="2000" b="1">
                <a:solidFill>
                  <a:srgbClr val="FF0000"/>
                </a:solidFill>
                <a:latin typeface="Times New Roman" panose="02020603050405020304" pitchFamily="18" charset="0"/>
              </a:rPr>
              <a:t>الناتج</a:t>
            </a:r>
            <a:endParaRPr kumimoji="0" lang="en-US" altLang="en-US" sz="2000" b="1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9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9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9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9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9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9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9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9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9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9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9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9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9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9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9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9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9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9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 nodeType="clickPar">
                      <p:stCondLst>
                        <p:cond delay="indefinite"/>
                      </p:stCondLst>
                      <p:childTnLst>
                        <p:par>
                          <p:cTn id="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 nodeType="clickPar">
                      <p:stCondLst>
                        <p:cond delay="indefinite"/>
                      </p:stCondLst>
                      <p:childTnLst>
                        <p:par>
                          <p:cTn id="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 nodeType="clickPar">
                      <p:stCondLst>
                        <p:cond delay="indefinite"/>
                      </p:stCondLst>
                      <p:childTnLst>
                        <p:par>
                          <p:cTn id="8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 nodeType="clickPar">
                      <p:stCondLst>
                        <p:cond delay="indefinite"/>
                      </p:stCondLst>
                      <p:childTnLst>
                        <p:par>
                          <p:cTn id="9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 nodeType="clickPar">
                      <p:stCondLst>
                        <p:cond delay="indefinite"/>
                      </p:stCondLst>
                      <p:childTnLst>
                        <p:par>
                          <p:cTn id="9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926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92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 nodeType="clickPar">
                      <p:stCondLst>
                        <p:cond delay="indefinite"/>
                      </p:stCondLst>
                      <p:childTnLst>
                        <p:par>
                          <p:cTn id="10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92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 nodeType="clickPar">
                      <p:stCondLst>
                        <p:cond delay="indefinite"/>
                      </p:stCondLst>
                      <p:childTnLst>
                        <p:par>
                          <p:cTn id="10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92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9263" grpId="0" build="allAtOnce" animBg="1"/>
      <p:bldP spid="949264" grpId="0" animBg="1"/>
      <p:bldP spid="949264" grpId="1" animBg="1"/>
      <p:bldP spid="949265" grpId="0" animBg="1"/>
      <p:bldP spid="949265" grpId="1" animBg="1"/>
      <p:bldP spid="949266" grpId="0" animBg="1"/>
      <p:bldP spid="949266" grpId="1" animBg="1"/>
      <p:bldP spid="949267" grpId="0" animBg="1"/>
      <p:bldP spid="949267" grpId="1" animBg="1"/>
      <p:bldP spid="20" grpId="0"/>
      <p:bldP spid="21" grpId="0"/>
      <p:bldP spid="2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Unsigned Binary Multiplication</a:t>
            </a:r>
          </a:p>
        </p:txBody>
      </p:sp>
      <p:pic>
        <p:nvPicPr>
          <p:cNvPr id="9512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49" t="-1070" r="43698" b="86244"/>
          <a:stretch>
            <a:fillRect/>
          </a:stretch>
        </p:blipFill>
        <p:spPr bwMode="auto">
          <a:xfrm>
            <a:off x="1979613" y="1196975"/>
            <a:ext cx="3168650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5130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45" t="74391" b="9447"/>
          <a:stretch>
            <a:fillRect/>
          </a:stretch>
        </p:blipFill>
        <p:spPr bwMode="auto">
          <a:xfrm>
            <a:off x="6084888" y="5229225"/>
            <a:ext cx="3059112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5130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30" t="35324" r="44479" b="48514"/>
          <a:stretch>
            <a:fillRect/>
          </a:stretch>
        </p:blipFill>
        <p:spPr bwMode="auto">
          <a:xfrm>
            <a:off x="2051050" y="3141663"/>
            <a:ext cx="3025775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51302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30" t="73055" r="44479" b="17528"/>
          <a:stretch>
            <a:fillRect/>
          </a:stretch>
        </p:blipFill>
        <p:spPr bwMode="auto">
          <a:xfrm>
            <a:off x="2051050" y="5157788"/>
            <a:ext cx="3025775" cy="503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51303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49" t="13756" r="44479" b="63339"/>
          <a:stretch>
            <a:fillRect/>
          </a:stretch>
        </p:blipFill>
        <p:spPr bwMode="auto">
          <a:xfrm>
            <a:off x="1979613" y="1989138"/>
            <a:ext cx="3097212" cy="1223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51304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997" r="77570" b="44475"/>
          <a:stretch>
            <a:fillRect/>
          </a:stretch>
        </p:blipFill>
        <p:spPr bwMode="auto">
          <a:xfrm>
            <a:off x="0" y="3284538"/>
            <a:ext cx="2051050" cy="93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51305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472" r="41338"/>
          <a:stretch>
            <a:fillRect/>
          </a:stretch>
        </p:blipFill>
        <p:spPr bwMode="auto">
          <a:xfrm>
            <a:off x="0" y="5661025"/>
            <a:ext cx="5364163" cy="93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51306" name="Picture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365" r="96458"/>
          <a:stretch>
            <a:fillRect/>
          </a:stretch>
        </p:blipFill>
        <p:spPr bwMode="auto">
          <a:xfrm>
            <a:off x="0" y="3357563"/>
            <a:ext cx="323850" cy="3240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51307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878" t="51485" r="1962" b="24272"/>
          <a:stretch>
            <a:fillRect/>
          </a:stretch>
        </p:blipFill>
        <p:spPr bwMode="auto">
          <a:xfrm>
            <a:off x="8675688" y="4005263"/>
            <a:ext cx="288925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51308" name="Picture 1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723" t="37997" r="33455" b="51218"/>
          <a:stretch>
            <a:fillRect/>
          </a:stretch>
        </p:blipFill>
        <p:spPr bwMode="auto">
          <a:xfrm>
            <a:off x="5003800" y="3284538"/>
            <a:ext cx="1081088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51309" name="Picture 1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917" t="58229" r="16145" b="25609"/>
          <a:stretch>
            <a:fillRect/>
          </a:stretch>
        </p:blipFill>
        <p:spPr bwMode="auto">
          <a:xfrm>
            <a:off x="3924300" y="4365625"/>
            <a:ext cx="3743325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51310" name="Picture 1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723" t="73055" r="32674" b="16162"/>
          <a:stretch>
            <a:fillRect/>
          </a:stretch>
        </p:blipFill>
        <p:spPr bwMode="auto">
          <a:xfrm>
            <a:off x="5003800" y="5157788"/>
            <a:ext cx="1152525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51311" name="Picture 1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06" t="48782" r="70468" b="17528"/>
          <a:stretch>
            <a:fillRect/>
          </a:stretch>
        </p:blipFill>
        <p:spPr bwMode="auto">
          <a:xfrm>
            <a:off x="1042988" y="3860800"/>
            <a:ext cx="1657350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51312" name="Picture 1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09" t="48782" r="57083" b="25609"/>
          <a:stretch>
            <a:fillRect/>
          </a:stretch>
        </p:blipFill>
        <p:spPr bwMode="auto">
          <a:xfrm>
            <a:off x="2268538" y="3860800"/>
            <a:ext cx="1655762" cy="1368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51313" name="Picture 1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45" t="36661" b="40436"/>
          <a:stretch>
            <a:fillRect/>
          </a:stretch>
        </p:blipFill>
        <p:spPr bwMode="auto">
          <a:xfrm>
            <a:off x="6084888" y="3213100"/>
            <a:ext cx="3059112" cy="1223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51314" name="Text Box 18"/>
          <p:cNvSpPr txBox="1">
            <a:spLocks noChangeArrowheads="1"/>
          </p:cNvSpPr>
          <p:nvPr/>
        </p:nvSpPr>
        <p:spPr bwMode="auto">
          <a:xfrm>
            <a:off x="2876550" y="4889500"/>
            <a:ext cx="12636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ct val="20000"/>
              </a:spcBef>
              <a:buClr>
                <a:srgbClr val="FF0000"/>
              </a:buClr>
              <a:buChar char="•"/>
              <a:defRPr kumimoji="1"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Char char="—"/>
              <a:defRPr kumimoji="1"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+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kumimoji="0" lang="en-US" altLang="en-US" sz="2000" b="1">
                <a:solidFill>
                  <a:srgbClr val="FF0000"/>
                </a:solidFill>
                <a:latin typeface="Arial" panose="020B0604020202020204" pitchFamily="34" charset="0"/>
              </a:rPr>
              <a:t>Initially 0</a:t>
            </a:r>
          </a:p>
        </p:txBody>
      </p:sp>
      <p:pic>
        <p:nvPicPr>
          <p:cNvPr id="951315" name="Picture 1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37" t="74391" r="80780" b="17528"/>
          <a:stretch>
            <a:fillRect/>
          </a:stretch>
        </p:blipFill>
        <p:spPr bwMode="auto">
          <a:xfrm>
            <a:off x="1116013" y="5229225"/>
            <a:ext cx="647700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51316" name="Text Box 20"/>
          <p:cNvSpPr txBox="1">
            <a:spLocks noChangeArrowheads="1"/>
          </p:cNvSpPr>
          <p:nvPr/>
        </p:nvSpPr>
        <p:spPr bwMode="auto">
          <a:xfrm>
            <a:off x="841375" y="4868863"/>
            <a:ext cx="12636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ct val="20000"/>
              </a:spcBef>
              <a:buClr>
                <a:srgbClr val="FF0000"/>
              </a:buClr>
              <a:buChar char="•"/>
              <a:defRPr kumimoji="1"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Char char="—"/>
              <a:defRPr kumimoji="1"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+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kumimoji="0" lang="en-US" altLang="en-US" sz="2000" b="1">
                <a:solidFill>
                  <a:srgbClr val="FF0000"/>
                </a:solidFill>
                <a:latin typeface="Arial" panose="020B0604020202020204" pitchFamily="34" charset="0"/>
              </a:rPr>
              <a:t>Initially 0</a:t>
            </a:r>
          </a:p>
        </p:txBody>
      </p:sp>
      <p:sp>
        <p:nvSpPr>
          <p:cNvPr id="951317" name="AutoShape 21"/>
          <p:cNvSpPr>
            <a:spLocks/>
          </p:cNvSpPr>
          <p:nvPr/>
        </p:nvSpPr>
        <p:spPr bwMode="auto">
          <a:xfrm rot="-5400000">
            <a:off x="5367338" y="2560637"/>
            <a:ext cx="431800" cy="7064375"/>
          </a:xfrm>
          <a:prstGeom prst="leftBrace">
            <a:avLst>
              <a:gd name="adj1" fmla="val 136336"/>
              <a:gd name="adj2" fmla="val 50000"/>
            </a:avLst>
          </a:prstGeom>
          <a:noFill/>
          <a:ln w="444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000" tIns="46800" rIns="90000" bIns="46800" anchor="ctr"/>
          <a:lstStyle>
            <a:lvl1pPr>
              <a:spcBef>
                <a:spcPct val="20000"/>
              </a:spcBef>
              <a:buClr>
                <a:srgbClr val="FF0000"/>
              </a:buClr>
              <a:buChar char="•"/>
              <a:defRPr kumimoji="1"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Char char="—"/>
              <a:defRPr kumimoji="1"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+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kumimoji="0"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951318" name="Text Box 22"/>
          <p:cNvSpPr txBox="1">
            <a:spLocks noChangeArrowheads="1"/>
          </p:cNvSpPr>
          <p:nvPr/>
        </p:nvSpPr>
        <p:spPr bwMode="auto">
          <a:xfrm>
            <a:off x="4906963" y="6224588"/>
            <a:ext cx="13319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ct val="20000"/>
              </a:spcBef>
              <a:buClr>
                <a:srgbClr val="FF0000"/>
              </a:buClr>
              <a:buChar char="•"/>
              <a:defRPr kumimoji="1"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Char char="—"/>
              <a:defRPr kumimoji="1"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+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kumimoji="0" lang="en-US" altLang="en-US" sz="2400" b="1">
                <a:solidFill>
                  <a:srgbClr val="0033CC"/>
                </a:solidFill>
                <a:latin typeface="Arial" panose="020B0604020202020204" pitchFamily="34" charset="0"/>
              </a:rPr>
              <a:t>Product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1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1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1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1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1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1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1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1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1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1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1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1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1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1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1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1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1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1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1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1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1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1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1314" grpId="0"/>
      <p:bldP spid="951314" grpId="1"/>
      <p:bldP spid="951316" grpId="0"/>
      <p:bldP spid="951316" grpId="1"/>
      <p:bldP spid="951317" grpId="0" animBg="1"/>
      <p:bldP spid="95131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ChangeArrowheads="1"/>
          </p:cNvSpPr>
          <p:nvPr/>
        </p:nvSpPr>
        <p:spPr bwMode="auto">
          <a:xfrm>
            <a:off x="439738" y="935038"/>
            <a:ext cx="8280400" cy="14446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ctr"/>
          <a:lstStyle>
            <a:lvl1pPr>
              <a:spcBef>
                <a:spcPct val="20000"/>
              </a:spcBef>
              <a:buClr>
                <a:srgbClr val="FF0000"/>
              </a:buClr>
              <a:buChar char="•"/>
              <a:defRPr kumimoji="1"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Char char="—"/>
              <a:defRPr kumimoji="1"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+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kumimoji="0" lang="en-US" altLang="en-US" sz="2400">
              <a:latin typeface="Times New Roman" panose="02020603050405020304" pitchFamily="18" charset="0"/>
            </a:endParaRPr>
          </a:p>
        </p:txBody>
      </p:sp>
      <p:pic>
        <p:nvPicPr>
          <p:cNvPr id="9533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2590"/>
          <a:stretch>
            <a:fillRect/>
          </a:stretch>
        </p:blipFill>
        <p:spPr bwMode="auto">
          <a:xfrm>
            <a:off x="-11113" y="71438"/>
            <a:ext cx="5964238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40" name="Rectangle 4"/>
          <p:cNvSpPr>
            <a:spLocks noGrp="1" noChangeArrowheads="1"/>
          </p:cNvSpPr>
          <p:nvPr>
            <p:ph type="title"/>
          </p:nvPr>
        </p:nvSpPr>
        <p:spPr>
          <a:xfrm>
            <a:off x="5446713" y="4149725"/>
            <a:ext cx="3589337" cy="1366838"/>
          </a:xfrm>
        </p:spPr>
        <p:txBody>
          <a:bodyPr lIns="0" tIns="0" rIns="0" bIns="0"/>
          <a:lstStyle/>
          <a:p>
            <a:r>
              <a:rPr lang="en-US" altLang="en-US"/>
              <a:t>Flowchart for Unsigned Binary Multiplication</a:t>
            </a:r>
          </a:p>
        </p:txBody>
      </p:sp>
      <p:pic>
        <p:nvPicPr>
          <p:cNvPr id="95334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37" r="31380" b="69339"/>
          <a:stretch>
            <a:fillRect/>
          </a:stretch>
        </p:blipFill>
        <p:spPr bwMode="auto">
          <a:xfrm>
            <a:off x="-11113" y="503238"/>
            <a:ext cx="4092576" cy="165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5335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76" t="29590" r="49481" b="58784"/>
          <a:stretch>
            <a:fillRect/>
          </a:stretch>
        </p:blipFill>
        <p:spPr bwMode="auto">
          <a:xfrm>
            <a:off x="2641600" y="2087563"/>
            <a:ext cx="360363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53351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17" t="38048" r="42242" b="47157"/>
          <a:stretch>
            <a:fillRect/>
          </a:stretch>
        </p:blipFill>
        <p:spPr bwMode="auto">
          <a:xfrm>
            <a:off x="1993900" y="2663825"/>
            <a:ext cx="1439863" cy="1008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53352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38" t="41216" r="12057" b="35532"/>
          <a:stretch>
            <a:fillRect/>
          </a:stretch>
        </p:blipFill>
        <p:spPr bwMode="auto">
          <a:xfrm>
            <a:off x="3217863" y="2879725"/>
            <a:ext cx="2016125" cy="158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53353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73" t="53891" r="15677" b="17567"/>
          <a:stretch>
            <a:fillRect/>
          </a:stretch>
        </p:blipFill>
        <p:spPr bwMode="auto">
          <a:xfrm>
            <a:off x="1704975" y="3743325"/>
            <a:ext cx="3313113" cy="1944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53354" name="Picture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10" t="41216" r="63988" b="19688"/>
          <a:stretch>
            <a:fillRect/>
          </a:stretch>
        </p:blipFill>
        <p:spPr bwMode="auto">
          <a:xfrm>
            <a:off x="1128713" y="2879725"/>
            <a:ext cx="1008062" cy="2663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53355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17" t="81384" r="42241"/>
          <a:stretch>
            <a:fillRect/>
          </a:stretch>
        </p:blipFill>
        <p:spPr bwMode="auto">
          <a:xfrm>
            <a:off x="1993900" y="5616575"/>
            <a:ext cx="1439863" cy="1268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53356" name="Picture 1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466"/>
          <a:stretch>
            <a:fillRect/>
          </a:stretch>
        </p:blipFill>
        <p:spPr bwMode="auto">
          <a:xfrm>
            <a:off x="-11113" y="71438"/>
            <a:ext cx="3371851" cy="681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53357" name="Picture 1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336" t="88770"/>
          <a:stretch>
            <a:fillRect/>
          </a:stretch>
        </p:blipFill>
        <p:spPr bwMode="auto">
          <a:xfrm>
            <a:off x="3289300" y="6119813"/>
            <a:ext cx="2663825" cy="76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50" name="Picture 1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5750" y="30163"/>
            <a:ext cx="5041900" cy="303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3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3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3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3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3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3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3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3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3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3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53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643" t="43822" r="24594" b="44695"/>
          <a:stretch>
            <a:fillRect/>
          </a:stretch>
        </p:blipFill>
        <p:spPr bwMode="auto">
          <a:xfrm>
            <a:off x="5651500" y="3573463"/>
            <a:ext cx="1296988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7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Execution of Example</a:t>
            </a:r>
          </a:p>
        </p:txBody>
      </p:sp>
      <p:pic>
        <p:nvPicPr>
          <p:cNvPr id="95539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4267"/>
          <a:stretch>
            <a:fillRect/>
          </a:stretch>
        </p:blipFill>
        <p:spPr bwMode="auto">
          <a:xfrm>
            <a:off x="323850" y="1101725"/>
            <a:ext cx="8785225" cy="887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5539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643" t="22122" r="24594" b="58739"/>
          <a:stretch>
            <a:fillRect/>
          </a:stretch>
        </p:blipFill>
        <p:spPr bwMode="auto">
          <a:xfrm>
            <a:off x="5651500" y="2349500"/>
            <a:ext cx="1296988" cy="107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55398" name="Oval 6"/>
          <p:cNvSpPr>
            <a:spLocks noChangeArrowheads="1"/>
          </p:cNvSpPr>
          <p:nvPr/>
        </p:nvSpPr>
        <p:spPr bwMode="auto">
          <a:xfrm>
            <a:off x="3175000" y="1412875"/>
            <a:ext cx="288925" cy="503238"/>
          </a:xfrm>
          <a:prstGeom prst="ellipse">
            <a:avLst/>
          </a:prstGeom>
          <a:solidFill>
            <a:srgbClr val="00FF00">
              <a:alpha val="39999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lvl1pPr>
              <a:spcBef>
                <a:spcPct val="20000"/>
              </a:spcBef>
              <a:buClr>
                <a:srgbClr val="FF0000"/>
              </a:buClr>
              <a:buChar char="•"/>
              <a:defRPr kumimoji="1"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Char char="—"/>
              <a:defRPr kumimoji="1"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+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kumimoji="0"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955399" name="Line 7"/>
          <p:cNvSpPr>
            <a:spLocks noChangeShapeType="1"/>
          </p:cNvSpPr>
          <p:nvPr/>
        </p:nvSpPr>
        <p:spPr bwMode="auto">
          <a:xfrm>
            <a:off x="3492500" y="1844675"/>
            <a:ext cx="2232025" cy="64770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/>
          <a:lstStyle/>
          <a:p>
            <a:endParaRPr lang="en-US"/>
          </a:p>
        </p:txBody>
      </p:sp>
      <p:pic>
        <p:nvPicPr>
          <p:cNvPr id="955400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32" t="22122" r="63120" b="70222"/>
          <a:stretch>
            <a:fillRect/>
          </a:stretch>
        </p:blipFill>
        <p:spPr bwMode="auto">
          <a:xfrm>
            <a:off x="250825" y="2349500"/>
            <a:ext cx="3313113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55401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778" r="63120" b="62567"/>
          <a:stretch>
            <a:fillRect/>
          </a:stretch>
        </p:blipFill>
        <p:spPr bwMode="auto">
          <a:xfrm>
            <a:off x="323850" y="2781300"/>
            <a:ext cx="3240088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55402" name="Picture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219" t="20827" r="2458" b="61301"/>
          <a:stretch>
            <a:fillRect/>
          </a:stretch>
        </p:blipFill>
        <p:spPr bwMode="auto">
          <a:xfrm>
            <a:off x="7019925" y="2276475"/>
            <a:ext cx="1873250" cy="1008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55403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32" t="43822" r="62302" b="40866"/>
          <a:stretch>
            <a:fillRect/>
          </a:stretch>
        </p:blipFill>
        <p:spPr bwMode="auto">
          <a:xfrm>
            <a:off x="250825" y="3573463"/>
            <a:ext cx="3384550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55404" name="Picture 1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219" t="38699" r="-397" b="40866"/>
          <a:stretch>
            <a:fillRect/>
          </a:stretch>
        </p:blipFill>
        <p:spPr bwMode="auto">
          <a:xfrm>
            <a:off x="7019925" y="3284538"/>
            <a:ext cx="2124075" cy="1152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55405" name="Picture 1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830" t="60400" r="24594" b="21727"/>
          <a:stretch>
            <a:fillRect/>
          </a:stretch>
        </p:blipFill>
        <p:spPr bwMode="auto">
          <a:xfrm>
            <a:off x="5580063" y="4508500"/>
            <a:ext cx="1368425" cy="1008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55406" name="Picture 1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400" r="63120" b="30649"/>
          <a:stretch>
            <a:fillRect/>
          </a:stretch>
        </p:blipFill>
        <p:spPr bwMode="auto">
          <a:xfrm>
            <a:off x="323850" y="4508500"/>
            <a:ext cx="3240088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55407" name="Picture 1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351" r="62300" b="21727"/>
          <a:stretch>
            <a:fillRect/>
          </a:stretch>
        </p:blipFill>
        <p:spPr bwMode="auto">
          <a:xfrm>
            <a:off x="323850" y="5013325"/>
            <a:ext cx="3311525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55408" name="Picture 1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051" t="57867" r="2458" b="21727"/>
          <a:stretch>
            <a:fillRect/>
          </a:stretch>
        </p:blipFill>
        <p:spPr bwMode="auto">
          <a:xfrm>
            <a:off x="7092950" y="4365625"/>
            <a:ext cx="1800225" cy="1150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55409" name="Picture 1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72" t="84662" r="24594" b="-2057"/>
          <a:stretch>
            <a:fillRect/>
          </a:stretch>
        </p:blipFill>
        <p:spPr bwMode="auto">
          <a:xfrm>
            <a:off x="5364163" y="5876925"/>
            <a:ext cx="1584325" cy="981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55410" name="Picture 1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687" t="84662" r="63120" b="7681"/>
          <a:stretch>
            <a:fillRect/>
          </a:stretch>
        </p:blipFill>
        <p:spPr bwMode="auto">
          <a:xfrm>
            <a:off x="0" y="5876925"/>
            <a:ext cx="3563938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55411" name="Picture 1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687" t="92319" r="62300" b="-2057"/>
          <a:stretch>
            <a:fillRect/>
          </a:stretch>
        </p:blipFill>
        <p:spPr bwMode="auto">
          <a:xfrm>
            <a:off x="0" y="6308725"/>
            <a:ext cx="3635375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55412" name="Picture 2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051" t="80835" r="-397" b="1292"/>
          <a:stretch>
            <a:fillRect/>
          </a:stretch>
        </p:blipFill>
        <p:spPr bwMode="auto">
          <a:xfrm>
            <a:off x="7092950" y="5661025"/>
            <a:ext cx="2051050" cy="1008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55413" name="Oval 21"/>
          <p:cNvSpPr>
            <a:spLocks noChangeArrowheads="1"/>
          </p:cNvSpPr>
          <p:nvPr/>
        </p:nvSpPr>
        <p:spPr bwMode="auto">
          <a:xfrm>
            <a:off x="3165475" y="2743200"/>
            <a:ext cx="288925" cy="503238"/>
          </a:xfrm>
          <a:prstGeom prst="ellipse">
            <a:avLst/>
          </a:prstGeom>
          <a:solidFill>
            <a:srgbClr val="00FF00">
              <a:alpha val="39999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lvl1pPr>
              <a:spcBef>
                <a:spcPct val="20000"/>
              </a:spcBef>
              <a:buClr>
                <a:srgbClr val="FF0000"/>
              </a:buClr>
              <a:buChar char="•"/>
              <a:defRPr kumimoji="1"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Char char="—"/>
              <a:defRPr kumimoji="1"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+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kumimoji="0"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955414" name="Line 22"/>
          <p:cNvSpPr>
            <a:spLocks noChangeShapeType="1"/>
          </p:cNvSpPr>
          <p:nvPr/>
        </p:nvSpPr>
        <p:spPr bwMode="auto">
          <a:xfrm>
            <a:off x="3506788" y="3198813"/>
            <a:ext cx="2232025" cy="64770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/>
          <a:lstStyle/>
          <a:p>
            <a:endParaRPr lang="en-US"/>
          </a:p>
        </p:txBody>
      </p:sp>
      <p:sp>
        <p:nvSpPr>
          <p:cNvPr id="955415" name="Oval 23"/>
          <p:cNvSpPr>
            <a:spLocks noChangeArrowheads="1"/>
          </p:cNvSpPr>
          <p:nvPr/>
        </p:nvSpPr>
        <p:spPr bwMode="auto">
          <a:xfrm>
            <a:off x="3165475" y="3630613"/>
            <a:ext cx="288925" cy="503237"/>
          </a:xfrm>
          <a:prstGeom prst="ellipse">
            <a:avLst/>
          </a:prstGeom>
          <a:solidFill>
            <a:srgbClr val="00FF00">
              <a:alpha val="39999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lvl1pPr>
              <a:spcBef>
                <a:spcPct val="20000"/>
              </a:spcBef>
              <a:buClr>
                <a:srgbClr val="FF0000"/>
              </a:buClr>
              <a:buChar char="•"/>
              <a:defRPr kumimoji="1"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Char char="—"/>
              <a:defRPr kumimoji="1"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+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kumimoji="0"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955416" name="Line 24"/>
          <p:cNvSpPr>
            <a:spLocks noChangeShapeType="1"/>
          </p:cNvSpPr>
          <p:nvPr/>
        </p:nvSpPr>
        <p:spPr bwMode="auto">
          <a:xfrm>
            <a:off x="3506788" y="4076700"/>
            <a:ext cx="2232025" cy="64770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/>
          <a:lstStyle/>
          <a:p>
            <a:endParaRPr lang="en-US"/>
          </a:p>
        </p:txBody>
      </p:sp>
      <p:sp>
        <p:nvSpPr>
          <p:cNvPr id="955417" name="Oval 25"/>
          <p:cNvSpPr>
            <a:spLocks noChangeArrowheads="1"/>
          </p:cNvSpPr>
          <p:nvPr/>
        </p:nvSpPr>
        <p:spPr bwMode="auto">
          <a:xfrm>
            <a:off x="3151188" y="4937125"/>
            <a:ext cx="288925" cy="503238"/>
          </a:xfrm>
          <a:prstGeom prst="ellipse">
            <a:avLst/>
          </a:prstGeom>
          <a:solidFill>
            <a:srgbClr val="00FF00">
              <a:alpha val="39999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lvl1pPr>
              <a:spcBef>
                <a:spcPct val="20000"/>
              </a:spcBef>
              <a:buClr>
                <a:srgbClr val="FF0000"/>
              </a:buClr>
              <a:buChar char="•"/>
              <a:defRPr kumimoji="1"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Char char="—"/>
              <a:defRPr kumimoji="1"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+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kumimoji="0"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955418" name="Line 26"/>
          <p:cNvSpPr>
            <a:spLocks noChangeShapeType="1"/>
          </p:cNvSpPr>
          <p:nvPr/>
        </p:nvSpPr>
        <p:spPr bwMode="auto">
          <a:xfrm>
            <a:off x="3506788" y="5359400"/>
            <a:ext cx="2232025" cy="64770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/>
          <a:lstStyle/>
          <a:p>
            <a:endParaRPr lang="en-US"/>
          </a:p>
        </p:txBody>
      </p:sp>
      <p:sp>
        <p:nvSpPr>
          <p:cNvPr id="955419" name="Oval 27"/>
          <p:cNvSpPr>
            <a:spLocks noChangeArrowheads="1"/>
          </p:cNvSpPr>
          <p:nvPr/>
        </p:nvSpPr>
        <p:spPr bwMode="auto">
          <a:xfrm>
            <a:off x="935038" y="6194425"/>
            <a:ext cx="2628900" cy="646113"/>
          </a:xfrm>
          <a:prstGeom prst="ellipse">
            <a:avLst/>
          </a:prstGeom>
          <a:solidFill>
            <a:srgbClr val="FF9900">
              <a:alpha val="39999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lvl1pPr>
              <a:spcBef>
                <a:spcPct val="20000"/>
              </a:spcBef>
              <a:buClr>
                <a:srgbClr val="FF0000"/>
              </a:buClr>
              <a:buChar char="•"/>
              <a:defRPr kumimoji="1"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Char char="—"/>
              <a:defRPr kumimoji="1"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+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kumimoji="0"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955420" name="Text Box 28"/>
          <p:cNvSpPr txBox="1">
            <a:spLocks noChangeArrowheads="1"/>
          </p:cNvSpPr>
          <p:nvPr/>
        </p:nvSpPr>
        <p:spPr bwMode="auto">
          <a:xfrm>
            <a:off x="1360488" y="6113463"/>
            <a:ext cx="1803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ct val="20000"/>
              </a:spcBef>
              <a:buClr>
                <a:srgbClr val="FF0000"/>
              </a:buClr>
              <a:buChar char="•"/>
              <a:defRPr kumimoji="1"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Char char="—"/>
              <a:defRPr kumimoji="1"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+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kumimoji="0" lang="en-US" altLang="en-US" sz="2000" b="1">
                <a:solidFill>
                  <a:srgbClr val="FF0000"/>
                </a:solidFill>
                <a:latin typeface="Arial" panose="020B0604020202020204" pitchFamily="34" charset="0"/>
              </a:rPr>
              <a:t>Product (143)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5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5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5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5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5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5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5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5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5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5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5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5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5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5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5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5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5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5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5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5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5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5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5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 nodeType="clickPar">
                      <p:stCondLst>
                        <p:cond delay="indefinite"/>
                      </p:stCondLst>
                      <p:childTnLst>
                        <p:par>
                          <p:cTn id="8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5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 nodeType="clickPar">
                      <p:stCondLst>
                        <p:cond delay="indefinite"/>
                      </p:stCondLst>
                      <p:childTnLst>
                        <p:par>
                          <p:cTn id="9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5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5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5398" grpId="0" animBg="1"/>
      <p:bldP spid="955413" grpId="0" animBg="1"/>
      <p:bldP spid="955415" grpId="0" animBg="1"/>
      <p:bldP spid="955417" grpId="0" animBg="1"/>
      <p:bldP spid="955419" grpId="0" animBg="1"/>
      <p:bldP spid="95542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Signed Binary Multiplication</a:t>
            </a:r>
          </a:p>
        </p:txBody>
      </p:sp>
      <p:sp>
        <p:nvSpPr>
          <p:cNvPr id="45059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The straight forward multiplication algorithm doesn’t work with signed numbers!!</a:t>
            </a:r>
          </a:p>
          <a:p>
            <a:r>
              <a:rPr lang="en-US" altLang="en-US">
                <a:solidFill>
                  <a:srgbClr val="FF0000"/>
                </a:solidFill>
              </a:rPr>
              <a:t>Evidence</a:t>
            </a:r>
            <a:r>
              <a:rPr lang="en-US" altLang="en-US"/>
              <a:t>: In the previous example, suppose that M &amp; Q are interpreted as signed numbers: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en-US"/>
              <a:t>M = (1011)</a:t>
            </a:r>
            <a:r>
              <a:rPr lang="en-US" altLang="en-US" baseline="-25000"/>
              <a:t>2</a:t>
            </a:r>
            <a:r>
              <a:rPr lang="en-US" altLang="en-US"/>
              <a:t> </a:t>
            </a:r>
            <a:r>
              <a:rPr lang="en-US" altLang="en-US">
                <a:sym typeface="Wingdings" panose="05000000000000000000" pitchFamily="2" charset="2"/>
              </a:rPr>
              <a:t>which represents</a:t>
            </a:r>
            <a:r>
              <a:rPr lang="en-US" altLang="en-US"/>
              <a:t> </a:t>
            </a:r>
            <a:r>
              <a:rPr lang="en-US" altLang="en-US">
                <a:sym typeface="Wingdings" panose="05000000000000000000" pitchFamily="2" charset="2"/>
              </a:rPr>
              <a:t>(-5)</a:t>
            </a:r>
            <a:r>
              <a:rPr lang="en-US" altLang="en-US" baseline="-25000">
                <a:sym typeface="Wingdings" panose="05000000000000000000" pitchFamily="2" charset="2"/>
              </a:rPr>
              <a:t>10</a:t>
            </a:r>
            <a:endParaRPr lang="en-US" altLang="en-US">
              <a:sym typeface="Wingdings" panose="05000000000000000000" pitchFamily="2" charset="2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en-US"/>
              <a:t>Q = (1101)</a:t>
            </a:r>
            <a:r>
              <a:rPr lang="en-US" altLang="en-US" baseline="-25000"/>
              <a:t>2</a:t>
            </a:r>
            <a:r>
              <a:rPr lang="en-US" altLang="en-US"/>
              <a:t> </a:t>
            </a:r>
            <a:r>
              <a:rPr lang="en-US" altLang="en-US">
                <a:sym typeface="Wingdings" panose="05000000000000000000" pitchFamily="2" charset="2"/>
              </a:rPr>
              <a:t>which represents (-3)</a:t>
            </a:r>
            <a:r>
              <a:rPr lang="en-US" altLang="en-US" baseline="-25000">
                <a:sym typeface="Wingdings" panose="05000000000000000000" pitchFamily="2" charset="2"/>
              </a:rPr>
              <a:t>10</a:t>
            </a:r>
            <a:endParaRPr lang="en-US" altLang="en-US">
              <a:sym typeface="Wingdings" panose="05000000000000000000" pitchFamily="2" charset="2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en-US">
                <a:sym typeface="Wingdings" panose="05000000000000000000" pitchFamily="2" charset="2"/>
              </a:rPr>
              <a:t>Applying the algorithm results in a product value of </a:t>
            </a:r>
            <a:r>
              <a:rPr lang="en-US" altLang="en-US"/>
              <a:t>(1000 1111)</a:t>
            </a:r>
            <a:r>
              <a:rPr lang="en-US" altLang="en-US" baseline="-25000"/>
              <a:t>2</a:t>
            </a:r>
            <a:r>
              <a:rPr lang="en-US" altLang="en-US"/>
              <a:t> </a:t>
            </a:r>
            <a:r>
              <a:rPr lang="en-US" altLang="en-US">
                <a:sym typeface="Wingdings" panose="05000000000000000000" pitchFamily="2" charset="2"/>
              </a:rPr>
              <a:t>which represents (-113)</a:t>
            </a:r>
            <a:r>
              <a:rPr lang="en-US" altLang="en-US" baseline="-25000">
                <a:sym typeface="Wingdings" panose="05000000000000000000" pitchFamily="2" charset="2"/>
              </a:rPr>
              <a:t>10</a:t>
            </a:r>
            <a:r>
              <a:rPr lang="en-US" altLang="en-US">
                <a:sym typeface="Wingdings" panose="05000000000000000000" pitchFamily="2" charset="2"/>
              </a:rPr>
              <a:t>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en-US">
                <a:sym typeface="Wingdings" panose="05000000000000000000" pitchFamily="2" charset="2"/>
              </a:rPr>
              <a:t>This result is wrong! Correct value is supposed to be (+15)</a:t>
            </a:r>
            <a:r>
              <a:rPr lang="en-US" altLang="en-US" baseline="-25000">
                <a:sym typeface="Wingdings" panose="05000000000000000000" pitchFamily="2" charset="2"/>
              </a:rPr>
              <a:t>10</a:t>
            </a:r>
            <a:r>
              <a:rPr lang="en-US" altLang="en-US">
                <a:sym typeface="Wingdings" panose="05000000000000000000" pitchFamily="2" charset="2"/>
              </a:rPr>
              <a:t>!!!!</a:t>
            </a:r>
            <a:endParaRPr lang="en-US" altLang="en-US" baseline="30000">
              <a:sym typeface="Wingdings" panose="05000000000000000000" pitchFamily="2" charset="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ajp2">
  <a:themeElements>
    <a:clrScheme name="ajp2 2">
      <a:dk1>
        <a:srgbClr val="000000"/>
      </a:dk1>
      <a:lt1>
        <a:srgbClr val="FFFFFF"/>
      </a:lt1>
      <a:dk2>
        <a:srgbClr val="000000"/>
      </a:dk2>
      <a:lt2>
        <a:srgbClr val="5E574E"/>
      </a:lt2>
      <a:accent1>
        <a:srgbClr val="FF6600"/>
      </a:accent1>
      <a:accent2>
        <a:srgbClr val="FFCC00"/>
      </a:accent2>
      <a:accent3>
        <a:srgbClr val="FFFFFF"/>
      </a:accent3>
      <a:accent4>
        <a:srgbClr val="000000"/>
      </a:accent4>
      <a:accent5>
        <a:srgbClr val="FFB8AA"/>
      </a:accent5>
      <a:accent6>
        <a:srgbClr val="E7B900"/>
      </a:accent6>
      <a:hlink>
        <a:srgbClr val="996633"/>
      </a:hlink>
      <a:folHlink>
        <a:srgbClr val="808000"/>
      </a:folHlink>
    </a:clrScheme>
    <a:fontScheme name="ajp2">
      <a:majorFont>
        <a:latin typeface="Arial Black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0000" tIns="46800" rIns="90000" bIns="4680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0000" tIns="46800" rIns="90000" bIns="4680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ajp2 1">
        <a:dk1>
          <a:srgbClr val="5E574E"/>
        </a:dk1>
        <a:lt1>
          <a:srgbClr val="FFFFCC"/>
        </a:lt1>
        <a:dk2>
          <a:srgbClr val="000000"/>
        </a:dk2>
        <a:lt2>
          <a:srgbClr val="FFCC00"/>
        </a:lt2>
        <a:accent1>
          <a:srgbClr val="CC9900"/>
        </a:accent1>
        <a:accent2>
          <a:srgbClr val="FF6600"/>
        </a:accent2>
        <a:accent3>
          <a:srgbClr val="AAAAAA"/>
        </a:accent3>
        <a:accent4>
          <a:srgbClr val="DADAAE"/>
        </a:accent4>
        <a:accent5>
          <a:srgbClr val="E2CAAA"/>
        </a:accent5>
        <a:accent6>
          <a:srgbClr val="E75C00"/>
        </a:accent6>
        <a:hlink>
          <a:srgbClr val="FF0000"/>
        </a:hlink>
        <a:folHlink>
          <a:srgbClr val="FFFF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jp2 2">
        <a:dk1>
          <a:srgbClr val="000000"/>
        </a:dk1>
        <a:lt1>
          <a:srgbClr val="FFFFFF"/>
        </a:lt1>
        <a:dk2>
          <a:srgbClr val="000000"/>
        </a:dk2>
        <a:lt2>
          <a:srgbClr val="5E574E"/>
        </a:lt2>
        <a:accent1>
          <a:srgbClr val="FF66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B8AA"/>
        </a:accent5>
        <a:accent6>
          <a:srgbClr val="E7B900"/>
        </a:accent6>
        <a:hlink>
          <a:srgbClr val="996633"/>
        </a:hlink>
        <a:folHlink>
          <a:srgbClr val="808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jp2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jp2 4">
        <a:dk1>
          <a:srgbClr val="000000"/>
        </a:dk1>
        <a:lt1>
          <a:srgbClr val="FFFFFF"/>
        </a:lt1>
        <a:dk2>
          <a:srgbClr val="800000"/>
        </a:dk2>
        <a:lt2>
          <a:srgbClr val="5E574E"/>
        </a:lt2>
        <a:accent1>
          <a:srgbClr val="FF66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B8AA"/>
        </a:accent5>
        <a:accent6>
          <a:srgbClr val="E7B900"/>
        </a:accent6>
        <a:hlink>
          <a:srgbClr val="FF0000"/>
        </a:hlink>
        <a:folHlink>
          <a:srgbClr val="FFFF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jp2 5">
        <a:dk1>
          <a:srgbClr val="000066"/>
        </a:dk1>
        <a:lt1>
          <a:srgbClr val="FFFFFF"/>
        </a:lt1>
        <a:dk2>
          <a:srgbClr val="0000FF"/>
        </a:dk2>
        <a:lt2>
          <a:srgbClr val="000000"/>
        </a:lt2>
        <a:accent1>
          <a:srgbClr val="0066FF"/>
        </a:accent1>
        <a:accent2>
          <a:srgbClr val="33CCCC"/>
        </a:accent2>
        <a:accent3>
          <a:srgbClr val="FFFFFF"/>
        </a:accent3>
        <a:accent4>
          <a:srgbClr val="000056"/>
        </a:accent4>
        <a:accent5>
          <a:srgbClr val="AAB8FF"/>
        </a:accent5>
        <a:accent6>
          <a:srgbClr val="2DB9B9"/>
        </a:accent6>
        <a:hlink>
          <a:srgbClr val="FF00FF"/>
        </a:hlink>
        <a:folHlink>
          <a:srgbClr val="9933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jp2 6">
        <a:dk1>
          <a:srgbClr val="000000"/>
        </a:dk1>
        <a:lt1>
          <a:srgbClr val="FFFFFF"/>
        </a:lt1>
        <a:dk2>
          <a:srgbClr val="000066"/>
        </a:dk2>
        <a:lt2>
          <a:srgbClr val="FFCC00"/>
        </a:lt2>
        <a:accent1>
          <a:srgbClr val="0066FF"/>
        </a:accent1>
        <a:accent2>
          <a:srgbClr val="33CCCC"/>
        </a:accent2>
        <a:accent3>
          <a:srgbClr val="AAAAB8"/>
        </a:accent3>
        <a:accent4>
          <a:srgbClr val="DADADA"/>
        </a:accent4>
        <a:accent5>
          <a:srgbClr val="AAB8FF"/>
        </a:accent5>
        <a:accent6>
          <a:srgbClr val="2DB9B9"/>
        </a:accent6>
        <a:hlink>
          <a:srgbClr val="FF00FF"/>
        </a:hlink>
        <a:folHlink>
          <a:srgbClr val="9933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jp2 7">
        <a:dk1>
          <a:srgbClr val="5E574E"/>
        </a:dk1>
        <a:lt1>
          <a:srgbClr val="FFFFCC"/>
        </a:lt1>
        <a:dk2>
          <a:srgbClr val="800000"/>
        </a:dk2>
        <a:lt2>
          <a:srgbClr val="FFCC00"/>
        </a:lt2>
        <a:accent1>
          <a:srgbClr val="CC9900"/>
        </a:accent1>
        <a:accent2>
          <a:srgbClr val="FF6600"/>
        </a:accent2>
        <a:accent3>
          <a:srgbClr val="C0AAAA"/>
        </a:accent3>
        <a:accent4>
          <a:srgbClr val="DADAAE"/>
        </a:accent4>
        <a:accent5>
          <a:srgbClr val="E2CAAA"/>
        </a:accent5>
        <a:accent6>
          <a:srgbClr val="E75C00"/>
        </a:accent6>
        <a:hlink>
          <a:srgbClr val="FF0000"/>
        </a:hlink>
        <a:folHlink>
          <a:srgbClr val="FFFFCC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C:\Documents and Settings\adrian\Application Data\Microsoft\Templates\ajp2.pot</Template>
  <TotalTime>24314</TotalTime>
  <Words>1053</Words>
  <Application>Microsoft Office PowerPoint</Application>
  <PresentationFormat>On-screen Show (4:3)</PresentationFormat>
  <Paragraphs>376</Paragraphs>
  <Slides>24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Arial</vt:lpstr>
      <vt:lpstr>Arial Black</vt:lpstr>
      <vt:lpstr>Tahoma</vt:lpstr>
      <vt:lpstr>Times New Roman</vt:lpstr>
      <vt:lpstr>Wingdings</vt:lpstr>
      <vt:lpstr>ajp2</vt:lpstr>
      <vt:lpstr>PowerPoint Presentation</vt:lpstr>
      <vt:lpstr>Adminstrivia</vt:lpstr>
      <vt:lpstr>Chapter 10. Computer Arithmetic (Cont.)</vt:lpstr>
      <vt:lpstr>Outline</vt:lpstr>
      <vt:lpstr>Multiplication Example</vt:lpstr>
      <vt:lpstr>Unsigned Binary Multiplication</vt:lpstr>
      <vt:lpstr>Flowchart for Unsigned Binary Multiplication</vt:lpstr>
      <vt:lpstr>Execution of Example</vt:lpstr>
      <vt:lpstr>Signed Binary Multiplication</vt:lpstr>
      <vt:lpstr>Signed Multiplication Algorithm #1</vt:lpstr>
      <vt:lpstr>Signed Multiplication Algorithm #2 (Booth’s Algorithm)</vt:lpstr>
      <vt:lpstr>Booth's Algorithm – Example</vt:lpstr>
      <vt:lpstr>Booth's Algorithm – Rule</vt:lpstr>
      <vt:lpstr>Booth’s Algorithm Flowchart</vt:lpstr>
      <vt:lpstr>Example on Booth’s Algorithm</vt:lpstr>
      <vt:lpstr>Booth's Algorithm,  –ve Multiplier</vt:lpstr>
      <vt:lpstr>Booth’s Algorithm - Cases</vt:lpstr>
      <vt:lpstr>Division</vt:lpstr>
      <vt:lpstr>Restoring Division (Positive Integers)</vt:lpstr>
      <vt:lpstr>Restoring Division Example</vt:lpstr>
      <vt:lpstr>Non-Restoring Division (Positive Integers)</vt:lpstr>
      <vt:lpstr>Non-Restoring Division Example</vt:lpstr>
      <vt:lpstr>Dealing with Signed Integers</vt:lpstr>
      <vt:lpstr>Reading Material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Addressing Modes</dc:title>
  <dc:creator>Adrian &amp; Wendy</dc:creator>
  <cp:lastModifiedBy>Hazem</cp:lastModifiedBy>
  <cp:revision>904</cp:revision>
  <dcterms:created xsi:type="dcterms:W3CDTF">1998-10-18T09:28:37Z</dcterms:created>
  <dcterms:modified xsi:type="dcterms:W3CDTF">2017-04-05T15:40:58Z</dcterms:modified>
</cp:coreProperties>
</file>